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9" r:id="rId2"/>
    <p:sldId id="287" r:id="rId3"/>
    <p:sldId id="300" r:id="rId4"/>
    <p:sldId id="293" r:id="rId5"/>
    <p:sldId id="305" r:id="rId6"/>
    <p:sldId id="304" r:id="rId7"/>
    <p:sldId id="295" r:id="rId8"/>
    <p:sldId id="288" r:id="rId9"/>
    <p:sldId id="289" r:id="rId10"/>
    <p:sldId id="291" r:id="rId11"/>
    <p:sldId id="290" r:id="rId12"/>
    <p:sldId id="292" r:id="rId13"/>
    <p:sldId id="294" r:id="rId14"/>
    <p:sldId id="296" r:id="rId15"/>
    <p:sldId id="297" r:id="rId16"/>
    <p:sldId id="298" r:id="rId17"/>
    <p:sldId id="299" r:id="rId18"/>
    <p:sldId id="301" r:id="rId19"/>
    <p:sldId id="302" r:id="rId20"/>
    <p:sldId id="303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882" autoAdjust="0"/>
    <p:restoredTop sz="94660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281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3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/>
              <a:t>17-3-2014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/>
              <a:t>gemeentelijke inkoop in perspectief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9" name="Afbeelding 8" descr="UT_Logo_Black_NL.W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47712" y="6336000"/>
            <a:ext cx="2019432" cy="418121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346400" y="1340769"/>
            <a:ext cx="6970016" cy="576063"/>
          </a:xfrm>
        </p:spPr>
        <p:txBody>
          <a:bodyPr/>
          <a:lstStyle/>
          <a:p>
            <a:r>
              <a:rPr lang="nl-NL" dirty="0"/>
              <a:t>The  Art &amp; </a:t>
            </a:r>
            <a:r>
              <a:rPr lang="nl-NL" dirty="0" err="1"/>
              <a:t>Science</a:t>
            </a:r>
            <a:r>
              <a:rPr lang="nl-NL" dirty="0"/>
              <a:t> of </a:t>
            </a:r>
            <a:r>
              <a:rPr lang="nl-NL" dirty="0" err="1"/>
              <a:t>Tendering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46400" y="2731418"/>
            <a:ext cx="6788150" cy="1489670"/>
          </a:xfrm>
        </p:spPr>
        <p:txBody>
          <a:bodyPr/>
          <a:lstStyle/>
          <a:p>
            <a:endParaRPr lang="nl-NL" dirty="0"/>
          </a:p>
          <a:p>
            <a:pPr algn="r"/>
            <a:r>
              <a:rPr lang="nl-NL" dirty="0"/>
              <a:t>  Sander Vaneker, </a:t>
            </a:r>
            <a:r>
              <a:rPr lang="nl-NL" dirty="0" err="1"/>
              <a:t>Contracting</a:t>
            </a:r>
            <a:r>
              <a:rPr lang="nl-NL" dirty="0"/>
              <a:t> at Belastingdienst</a:t>
            </a:r>
          </a:p>
          <a:p>
            <a:pPr algn="r"/>
            <a:r>
              <a:rPr lang="nl-NL" dirty="0"/>
              <a:t> Paul Maatman, Marketing &amp; </a:t>
            </a:r>
            <a:r>
              <a:rPr lang="nl-NL" dirty="0" err="1"/>
              <a:t>Tendering</a:t>
            </a:r>
            <a:r>
              <a:rPr lang="nl-NL" dirty="0"/>
              <a:t> at B-Waste</a:t>
            </a:r>
          </a:p>
          <a:p>
            <a:pPr algn="r"/>
            <a:r>
              <a:rPr lang="nl-NL" dirty="0"/>
              <a:t>Enschede, 20 september 2019</a:t>
            </a:r>
          </a:p>
          <a:p>
            <a:pPr algn="r"/>
            <a:endParaRPr lang="nl-NL" dirty="0"/>
          </a:p>
          <a:p>
            <a:pPr algn="r"/>
            <a:r>
              <a:rPr lang="nl-NL" dirty="0"/>
              <a:t> </a:t>
            </a:r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My </a:t>
            </a:r>
            <a:r>
              <a:rPr lang="nl-NL" dirty="0" err="1"/>
              <a:t>biggest</a:t>
            </a:r>
            <a:r>
              <a:rPr lang="nl-NL" dirty="0"/>
              <a:t> Challenge in </a:t>
            </a:r>
            <a:r>
              <a:rPr lang="nl-NL" dirty="0" err="1"/>
              <a:t>this</a:t>
            </a:r>
            <a:r>
              <a:rPr lang="nl-NL" dirty="0"/>
              <a:t> Little Tender: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25ACA5-CCE4-4E4A-B26C-69F4688C5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75" y="1981200"/>
            <a:ext cx="6113291" cy="40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specification</a:t>
            </a:r>
            <a:r>
              <a:rPr lang="nl-NL" dirty="0"/>
              <a:t> stage: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5C4774-7088-49E0-AEB2-FAC6E5369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8"/>
            <a:ext cx="6096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r>
              <a:rPr lang="nl-NL" sz="1600" dirty="0"/>
              <a:t>The </a:t>
            </a:r>
            <a:r>
              <a:rPr lang="nl-NL" sz="1600" dirty="0" err="1"/>
              <a:t>good</a:t>
            </a:r>
            <a:r>
              <a:rPr lang="nl-NL" sz="1600" dirty="0"/>
              <a:t> </a:t>
            </a:r>
            <a:r>
              <a:rPr lang="nl-NL" sz="1600" dirty="0" err="1"/>
              <a:t>news</a:t>
            </a:r>
            <a:r>
              <a:rPr lang="nl-NL" sz="1600" dirty="0"/>
              <a:t> was: we </a:t>
            </a:r>
            <a:r>
              <a:rPr lang="nl-NL" sz="1600" dirty="0" err="1"/>
              <a:t>got</a:t>
            </a:r>
            <a:r>
              <a:rPr lang="nl-NL" sz="1600" dirty="0"/>
              <a:t> </a:t>
            </a:r>
            <a:r>
              <a:rPr lang="nl-NL" sz="1600" dirty="0" err="1"/>
              <a:t>our</a:t>
            </a:r>
            <a:r>
              <a:rPr lang="nl-NL" sz="1600" dirty="0"/>
              <a:t> paper </a:t>
            </a:r>
            <a:r>
              <a:rPr lang="nl-NL" sz="1600" dirty="0" err="1"/>
              <a:t>according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specs</a:t>
            </a:r>
            <a:r>
              <a:rPr lang="nl-NL" sz="1600" dirty="0"/>
              <a:t>.</a:t>
            </a:r>
          </a:p>
          <a:p>
            <a:pPr lvl="0"/>
            <a:r>
              <a:rPr lang="nl-NL" sz="1600" dirty="0" err="1"/>
              <a:t>There</a:t>
            </a:r>
            <a:r>
              <a:rPr lang="nl-NL" sz="1600" dirty="0"/>
              <a:t> was a </a:t>
            </a:r>
            <a:r>
              <a:rPr lang="nl-NL" sz="1600" dirty="0" err="1"/>
              <a:t>little</a:t>
            </a:r>
            <a:r>
              <a:rPr lang="nl-NL" sz="1600" dirty="0"/>
              <a:t> big issue: 1 </a:t>
            </a:r>
            <a:r>
              <a:rPr lang="nl-NL" sz="1600" dirty="0" err="1"/>
              <a:t>supplier</a:t>
            </a:r>
            <a:r>
              <a:rPr lang="nl-NL" sz="1600" dirty="0"/>
              <a:t> </a:t>
            </a:r>
            <a:r>
              <a:rPr lang="nl-NL" sz="1600" dirty="0" err="1"/>
              <a:t>offered</a:t>
            </a:r>
            <a:r>
              <a:rPr lang="nl-NL" sz="1600" dirty="0"/>
              <a:t> a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good</a:t>
            </a:r>
            <a:r>
              <a:rPr lang="nl-NL" sz="1600" dirty="0"/>
              <a:t> </a:t>
            </a:r>
            <a:r>
              <a:rPr lang="nl-NL" sz="1600" dirty="0" err="1"/>
              <a:t>price</a:t>
            </a:r>
            <a:r>
              <a:rPr lang="nl-NL" sz="1600" dirty="0"/>
              <a:t> but </a:t>
            </a:r>
            <a:r>
              <a:rPr lang="nl-NL" sz="1600" dirty="0" err="1"/>
              <a:t>their</a:t>
            </a:r>
            <a:r>
              <a:rPr lang="nl-NL" sz="1600" dirty="0"/>
              <a:t> </a:t>
            </a:r>
            <a:r>
              <a:rPr lang="nl-NL" sz="1600" dirty="0" err="1"/>
              <a:t>weight</a:t>
            </a:r>
            <a:r>
              <a:rPr lang="nl-NL" sz="1600" dirty="0"/>
              <a:t> </a:t>
            </a:r>
            <a:r>
              <a:rPr lang="nl-NL" sz="1600" dirty="0" err="1"/>
              <a:t>tolerance</a:t>
            </a:r>
            <a:r>
              <a:rPr lang="nl-NL" sz="1600" dirty="0"/>
              <a:t> was </a:t>
            </a:r>
            <a:r>
              <a:rPr lang="nl-NL" sz="1600" dirty="0" err="1"/>
              <a:t>too</a:t>
            </a:r>
            <a:r>
              <a:rPr lang="nl-NL" sz="1600" dirty="0"/>
              <a:t> high: </a:t>
            </a:r>
            <a:r>
              <a:rPr lang="nl-NL" sz="1600" b="1" u="sng" dirty="0"/>
              <a:t>+/- 4 GRAMMES</a:t>
            </a:r>
            <a:r>
              <a:rPr lang="nl-NL" sz="1600" dirty="0"/>
              <a:t> (</a:t>
            </a:r>
            <a:r>
              <a:rPr lang="nl-NL" sz="1600" dirty="0" err="1"/>
              <a:t>they</a:t>
            </a:r>
            <a:r>
              <a:rPr lang="nl-NL" sz="1600" dirty="0"/>
              <a:t> </a:t>
            </a:r>
            <a:r>
              <a:rPr lang="nl-NL" sz="1600" dirty="0" err="1"/>
              <a:t>did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read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specs</a:t>
            </a:r>
            <a:r>
              <a:rPr lang="nl-NL" sz="1600" dirty="0"/>
              <a:t> well </a:t>
            </a:r>
            <a:r>
              <a:rPr lang="nl-NL" sz="1600" dirty="0" err="1"/>
              <a:t>enough</a:t>
            </a:r>
            <a:r>
              <a:rPr lang="nl-NL" sz="1600" dirty="0"/>
              <a:t>): KNOCK-OUT</a:t>
            </a:r>
          </a:p>
          <a:p>
            <a:pPr lvl="0"/>
            <a:r>
              <a:rPr lang="nl-NL" sz="1600" dirty="0" err="1"/>
              <a:t>Some</a:t>
            </a:r>
            <a:r>
              <a:rPr lang="nl-NL" sz="1600" dirty="0"/>
              <a:t> stakeholders: </a:t>
            </a:r>
            <a:r>
              <a:rPr lang="nl-NL" sz="1600" dirty="0" err="1"/>
              <a:t>Purchasing</a:t>
            </a:r>
            <a:r>
              <a:rPr lang="nl-NL" sz="1600" dirty="0"/>
              <a:t> </a:t>
            </a:r>
            <a:r>
              <a:rPr lang="nl-NL" sz="1600" dirty="0" err="1"/>
              <a:t>should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“More </a:t>
            </a:r>
            <a:r>
              <a:rPr lang="nl-NL" sz="1600" dirty="0" err="1"/>
              <a:t>Catholic</a:t>
            </a:r>
            <a:r>
              <a:rPr lang="nl-NL" sz="1600" dirty="0"/>
              <a:t> </a:t>
            </a:r>
            <a:r>
              <a:rPr lang="nl-NL" sz="1600" dirty="0" err="1"/>
              <a:t>than</a:t>
            </a:r>
            <a:r>
              <a:rPr lang="nl-NL" sz="1600" dirty="0"/>
              <a:t> te Pope”…</a:t>
            </a:r>
          </a:p>
          <a:p>
            <a:pPr lvl="0"/>
            <a:r>
              <a:rPr lang="nl-NL" sz="1600" dirty="0"/>
              <a:t>The bad </a:t>
            </a:r>
            <a:r>
              <a:rPr lang="nl-NL" sz="1600" dirty="0" err="1"/>
              <a:t>news</a:t>
            </a:r>
            <a:r>
              <a:rPr lang="nl-NL" sz="1600" dirty="0"/>
              <a:t> was: </a:t>
            </a:r>
            <a:r>
              <a:rPr lang="nl-NL" sz="1600" dirty="0" err="1"/>
              <a:t>Purchasing</a:t>
            </a:r>
            <a:r>
              <a:rPr lang="nl-NL" sz="1600" dirty="0"/>
              <a:t> (me) </a:t>
            </a:r>
            <a:r>
              <a:rPr lang="nl-NL" sz="1600" dirty="0" err="1"/>
              <a:t>got</a:t>
            </a:r>
            <a:r>
              <a:rPr lang="nl-NL" sz="1600" dirty="0"/>
              <a:t> </a:t>
            </a:r>
            <a:r>
              <a:rPr lang="nl-NL" sz="1600" dirty="0" err="1"/>
              <a:t>an</a:t>
            </a:r>
            <a:r>
              <a:rPr lang="nl-NL" sz="1600" dirty="0"/>
              <a:t> </a:t>
            </a:r>
            <a:r>
              <a:rPr lang="nl-NL" sz="1600" dirty="0" err="1"/>
              <a:t>headache</a:t>
            </a:r>
            <a:r>
              <a:rPr lang="nl-NL" sz="1600" dirty="0"/>
              <a:t> </a:t>
            </a:r>
            <a:r>
              <a:rPr lang="nl-NL" sz="1600" dirty="0" err="1"/>
              <a:t>during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process</a:t>
            </a:r>
            <a:r>
              <a:rPr lang="nl-NL" sz="1600" dirty="0"/>
              <a:t>.</a:t>
            </a:r>
          </a:p>
          <a:p>
            <a:pPr lvl="0"/>
            <a:r>
              <a:rPr lang="nl-NL" sz="1600" dirty="0"/>
              <a:t>I </a:t>
            </a:r>
            <a:r>
              <a:rPr lang="nl-NL" sz="1600" dirty="0" err="1"/>
              <a:t>cryed</a:t>
            </a:r>
            <a:r>
              <a:rPr lang="nl-NL" sz="1600" dirty="0"/>
              <a:t> out </a:t>
            </a:r>
            <a:r>
              <a:rPr lang="nl-NL" sz="1600" dirty="0" err="1"/>
              <a:t>loud</a:t>
            </a:r>
            <a:r>
              <a:rPr lang="nl-NL" sz="1600" dirty="0"/>
              <a:t> </a:t>
            </a:r>
            <a:r>
              <a:rPr lang="nl-NL" sz="1600" dirty="0" err="1"/>
              <a:t>several</a:t>
            </a:r>
            <a:r>
              <a:rPr lang="nl-NL" sz="1600" dirty="0"/>
              <a:t> </a:t>
            </a:r>
            <a:r>
              <a:rPr lang="nl-NL" sz="1600" dirty="0" err="1"/>
              <a:t>times</a:t>
            </a:r>
            <a:r>
              <a:rPr lang="nl-NL" sz="1600" dirty="0"/>
              <a:t>: “ITS ONLY COPYPAPER MY FRIENDS”.</a:t>
            </a:r>
          </a:p>
          <a:p>
            <a:pPr lvl="0"/>
            <a:r>
              <a:rPr lang="nl-NL" sz="1600" dirty="0"/>
              <a:t>But in </a:t>
            </a:r>
            <a:r>
              <a:rPr lang="nl-NL" sz="1600" dirty="0" err="1"/>
              <a:t>the</a:t>
            </a:r>
            <a:r>
              <a:rPr lang="nl-NL" sz="1600" dirty="0"/>
              <a:t> end: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good</a:t>
            </a:r>
            <a:r>
              <a:rPr lang="nl-NL" sz="1600" dirty="0"/>
              <a:t> subject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learn</a:t>
            </a:r>
            <a:r>
              <a:rPr lang="nl-NL" sz="1600" dirty="0"/>
              <a:t> </a:t>
            </a:r>
            <a:r>
              <a:rPr lang="nl-NL" sz="1600" dirty="0" err="1"/>
              <a:t>what</a:t>
            </a:r>
            <a:r>
              <a:rPr lang="nl-NL" sz="1600" dirty="0"/>
              <a:t> </a:t>
            </a:r>
            <a:r>
              <a:rPr lang="nl-NL" sz="1600" dirty="0" err="1"/>
              <a:t>Tendering</a:t>
            </a:r>
            <a:r>
              <a:rPr lang="nl-NL" sz="1600" dirty="0"/>
              <a:t> is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about</a:t>
            </a:r>
            <a:r>
              <a:rPr lang="nl-NL" sz="1600" dirty="0"/>
              <a:t>.</a:t>
            </a:r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paper Tender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3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marL="0" lvl="0" indent="0">
              <a:buNone/>
            </a:pPr>
            <a:r>
              <a:rPr lang="nl-NL" sz="1600" b="1" u="sng" dirty="0"/>
              <a:t>Delivery Pallets </a:t>
            </a:r>
            <a:r>
              <a:rPr lang="nl-NL" sz="1600" b="1" u="sng" dirty="0" err="1"/>
              <a:t>too</a:t>
            </a:r>
            <a:r>
              <a:rPr lang="nl-NL" sz="1600" b="1" u="sng" dirty="0"/>
              <a:t> big </a:t>
            </a:r>
            <a:r>
              <a:rPr lang="nl-NL" sz="1600" b="1" u="sng" dirty="0" err="1"/>
              <a:t>for</a:t>
            </a:r>
            <a:r>
              <a:rPr lang="nl-NL" sz="1600" b="1" u="sng" dirty="0"/>
              <a:t> elevators:</a:t>
            </a:r>
            <a:r>
              <a:rPr lang="nl-NL" sz="1600" dirty="0"/>
              <a:t>	</a:t>
            </a:r>
            <a:r>
              <a:rPr lang="nl-NL" sz="1600" b="1" u="sng" dirty="0" err="1"/>
              <a:t>Boxes</a:t>
            </a:r>
            <a:r>
              <a:rPr lang="nl-NL" sz="1600" b="1" u="sng" dirty="0"/>
              <a:t> </a:t>
            </a:r>
            <a:r>
              <a:rPr lang="nl-NL" sz="1600" b="1" u="sng" dirty="0" err="1"/>
              <a:t>and</a:t>
            </a:r>
            <a:r>
              <a:rPr lang="nl-NL" sz="1600" b="1" u="sng" dirty="0"/>
              <a:t> covers </a:t>
            </a:r>
            <a:r>
              <a:rPr lang="nl-NL" sz="1600" b="1" u="sng" dirty="0" err="1"/>
              <a:t>very</a:t>
            </a:r>
            <a:r>
              <a:rPr lang="nl-NL" sz="1600" b="1" u="sng" dirty="0"/>
              <a:t> important: </a:t>
            </a:r>
            <a:r>
              <a:rPr lang="nl-NL" sz="1600" dirty="0"/>
              <a:t>		</a:t>
            </a:r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ink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contract was dry we found out 2 major –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specified</a:t>
            </a:r>
            <a:r>
              <a:rPr lang="nl-NL" dirty="0"/>
              <a:t>- </a:t>
            </a:r>
            <a:r>
              <a:rPr lang="nl-NL" dirty="0" err="1"/>
              <a:t>problems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DE3867-5530-4F72-AE2F-11FC5D037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6" y="2420888"/>
            <a:ext cx="3384376" cy="33843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6A97578-92C0-4CAE-A581-3B1A9D548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34" y="2789877"/>
            <a:ext cx="3489325" cy="26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2009: </a:t>
            </a:r>
            <a:r>
              <a:rPr lang="nl-NL" sz="1600" b="1" dirty="0" err="1"/>
              <a:t>the</a:t>
            </a:r>
            <a:r>
              <a:rPr lang="nl-NL" sz="1600" b="1" dirty="0"/>
              <a:t> </a:t>
            </a:r>
            <a:r>
              <a:rPr lang="nl-NL" sz="1600" b="1" dirty="0" err="1"/>
              <a:t>tendering</a:t>
            </a:r>
            <a:r>
              <a:rPr lang="nl-NL" sz="1600" b="1" dirty="0"/>
              <a:t> of ...Huis aan Huis Advertentieruimte…(</a:t>
            </a:r>
            <a:r>
              <a:rPr lang="nl-NL" sz="1600" b="1" dirty="0" err="1"/>
              <a:t>Advertorial</a:t>
            </a:r>
            <a:r>
              <a:rPr lang="nl-NL" sz="1600" b="1" dirty="0"/>
              <a:t> </a:t>
            </a:r>
            <a:r>
              <a:rPr lang="nl-NL" sz="1600" b="1" dirty="0" err="1"/>
              <a:t>space</a:t>
            </a:r>
            <a:r>
              <a:rPr lang="nl-NL" sz="1600" b="1" dirty="0"/>
              <a:t> in </a:t>
            </a:r>
            <a:r>
              <a:rPr lang="nl-NL" sz="1600" b="1" dirty="0" err="1"/>
              <a:t>the</a:t>
            </a:r>
            <a:r>
              <a:rPr lang="nl-NL" sz="1600" b="1" dirty="0"/>
              <a:t> </a:t>
            </a:r>
            <a:r>
              <a:rPr lang="nl-NL" sz="1600" b="1" dirty="0" err="1"/>
              <a:t>local</a:t>
            </a:r>
            <a:r>
              <a:rPr lang="nl-NL" sz="1600" b="1" dirty="0"/>
              <a:t> </a:t>
            </a:r>
            <a:r>
              <a:rPr lang="nl-NL" sz="1600" b="1" dirty="0" err="1"/>
              <a:t>newspaper</a:t>
            </a:r>
            <a:r>
              <a:rPr lang="nl-NL" sz="1600" b="1" dirty="0"/>
              <a:t> </a:t>
            </a:r>
            <a:r>
              <a:rPr lang="nl-NL" sz="1600" b="1" dirty="0" err="1"/>
              <a:t>for</a:t>
            </a:r>
            <a:r>
              <a:rPr lang="nl-NL" sz="1600" b="1" dirty="0"/>
              <a:t> </a:t>
            </a:r>
            <a:r>
              <a:rPr lang="nl-NL" sz="1600" b="1" dirty="0" err="1"/>
              <a:t>legal</a:t>
            </a:r>
            <a:r>
              <a:rPr lang="nl-NL" sz="1600" b="1" dirty="0"/>
              <a:t> </a:t>
            </a:r>
            <a:r>
              <a:rPr lang="nl-NL" sz="1600" b="1" dirty="0" err="1"/>
              <a:t>announcements</a:t>
            </a:r>
            <a:r>
              <a:rPr lang="nl-NL" sz="1600" b="1" dirty="0"/>
              <a:t> of </a:t>
            </a:r>
            <a:r>
              <a:rPr lang="nl-NL" sz="1600" b="1" dirty="0" err="1"/>
              <a:t>the</a:t>
            </a:r>
            <a:r>
              <a:rPr lang="nl-NL" sz="1600" b="1" dirty="0"/>
              <a:t> City)</a:t>
            </a:r>
          </a:p>
          <a:p>
            <a:pPr marL="0" indent="0">
              <a:buNone/>
            </a:pPr>
            <a:r>
              <a:rPr lang="nl-NL" sz="1600" b="1" dirty="0" err="1"/>
              <a:t>Spend</a:t>
            </a:r>
            <a:r>
              <a:rPr lang="nl-NL" sz="1600" b="1" dirty="0"/>
              <a:t> </a:t>
            </a:r>
            <a:r>
              <a:rPr lang="nl-NL" sz="1600" b="1" dirty="0" err="1"/>
              <a:t>yearly</a:t>
            </a:r>
            <a:r>
              <a:rPr lang="nl-NL" sz="1600" b="1" dirty="0"/>
              <a:t> 100K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Stage 3 </a:t>
            </a:r>
            <a:r>
              <a:rPr lang="nl-NL" dirty="0" err="1"/>
              <a:t>selecting</a:t>
            </a:r>
            <a:r>
              <a:rPr lang="nl-NL" dirty="0"/>
              <a:t>: My first “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supplier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get his chance, but we </a:t>
            </a:r>
            <a:r>
              <a:rPr lang="nl-NL" dirty="0" err="1"/>
              <a:t>only</a:t>
            </a:r>
            <a:r>
              <a:rPr lang="nl-NL" dirty="0"/>
              <a:t> want…..”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70A75F-579E-4394-AF3F-ADACC862A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6984776" cy="30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r>
              <a:rPr lang="nl-NL" sz="1600" dirty="0" err="1"/>
              <a:t>Yearly</a:t>
            </a:r>
            <a:r>
              <a:rPr lang="nl-NL" sz="1600" dirty="0"/>
              <a:t> </a:t>
            </a:r>
            <a:r>
              <a:rPr lang="nl-NL" sz="1600" dirty="0" err="1"/>
              <a:t>spend</a:t>
            </a:r>
            <a:r>
              <a:rPr lang="nl-NL" sz="1600" dirty="0"/>
              <a:t> 100K without </a:t>
            </a:r>
            <a:r>
              <a:rPr lang="nl-NL" sz="1600" dirty="0" err="1"/>
              <a:t>any</a:t>
            </a:r>
            <a:r>
              <a:rPr lang="nl-NL" sz="1600" dirty="0"/>
              <a:t> (</a:t>
            </a:r>
            <a:r>
              <a:rPr lang="nl-NL" sz="1600" dirty="0" err="1"/>
              <a:t>written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signed</a:t>
            </a:r>
            <a:r>
              <a:rPr lang="nl-NL" sz="1600" dirty="0"/>
              <a:t>) contract</a:t>
            </a:r>
          </a:p>
          <a:p>
            <a:pPr lvl="0"/>
            <a:r>
              <a:rPr lang="nl-NL" sz="1600" dirty="0"/>
              <a:t>Accountant: </a:t>
            </a:r>
            <a:r>
              <a:rPr lang="nl-NL" sz="1600" dirty="0" err="1"/>
              <a:t>this</a:t>
            </a:r>
            <a:r>
              <a:rPr lang="nl-NL" sz="1600" dirty="0"/>
              <a:t> </a:t>
            </a:r>
            <a:r>
              <a:rPr lang="nl-NL" sz="1600" dirty="0" err="1"/>
              <a:t>needs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EU-</a:t>
            </a:r>
            <a:r>
              <a:rPr lang="nl-NL" sz="1600" dirty="0" err="1"/>
              <a:t>tendered</a:t>
            </a:r>
            <a:r>
              <a:rPr lang="nl-NL" sz="1600" dirty="0"/>
              <a:t> </a:t>
            </a:r>
            <a:r>
              <a:rPr lang="nl-NL" sz="1600" dirty="0" err="1"/>
              <a:t>because</a:t>
            </a:r>
            <a:r>
              <a:rPr lang="nl-NL" sz="1600" dirty="0"/>
              <a:t> past 4 </a:t>
            </a:r>
            <a:r>
              <a:rPr lang="nl-NL" sz="1600" dirty="0" err="1"/>
              <a:t>years</a:t>
            </a:r>
            <a:r>
              <a:rPr lang="nl-NL" sz="1600" dirty="0"/>
              <a:t> </a:t>
            </a:r>
            <a:r>
              <a:rPr lang="nl-NL" sz="1600" dirty="0" err="1"/>
              <a:t>spend</a:t>
            </a:r>
            <a:r>
              <a:rPr lang="nl-NL" sz="1600" dirty="0"/>
              <a:t> was &gt;210K</a:t>
            </a:r>
          </a:p>
          <a:p>
            <a:pPr lvl="0"/>
            <a:r>
              <a:rPr lang="nl-NL" sz="1600" dirty="0" err="1"/>
              <a:t>This</a:t>
            </a:r>
            <a:r>
              <a:rPr lang="nl-NL" sz="1600" dirty="0"/>
              <a:t> type of </a:t>
            </a:r>
            <a:r>
              <a:rPr lang="nl-NL" sz="1600" dirty="0" err="1"/>
              <a:t>contracts</a:t>
            </a:r>
            <a:r>
              <a:rPr lang="nl-NL" sz="1600" dirty="0"/>
              <a:t> is off course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local</a:t>
            </a:r>
            <a:r>
              <a:rPr lang="nl-NL" sz="1600" dirty="0"/>
              <a:t>, but </a:t>
            </a:r>
            <a:r>
              <a:rPr lang="nl-NL" sz="1600" dirty="0" err="1"/>
              <a:t>still</a:t>
            </a:r>
            <a:r>
              <a:rPr lang="nl-NL" sz="1600" dirty="0"/>
              <a:t> EU wants </a:t>
            </a:r>
            <a:r>
              <a:rPr lang="nl-NL" sz="1600" dirty="0" err="1"/>
              <a:t>it</a:t>
            </a:r>
            <a:r>
              <a:rPr lang="nl-NL" sz="1600" dirty="0"/>
              <a:t> in open market…</a:t>
            </a:r>
          </a:p>
          <a:p>
            <a:pPr lvl="0"/>
            <a:r>
              <a:rPr lang="nl-NL" sz="1600" dirty="0"/>
              <a:t>For </a:t>
            </a:r>
            <a:r>
              <a:rPr lang="nl-NL" sz="1600" dirty="0" err="1"/>
              <a:t>years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years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was “</a:t>
            </a:r>
            <a:r>
              <a:rPr lang="nl-NL" sz="1600" dirty="0" err="1"/>
              <a:t>Hengelos</a:t>
            </a:r>
            <a:r>
              <a:rPr lang="nl-NL" sz="1600" dirty="0"/>
              <a:t>” </a:t>
            </a:r>
            <a:r>
              <a:rPr lang="nl-NL" sz="1600" dirty="0" err="1"/>
              <a:t>who</a:t>
            </a:r>
            <a:r>
              <a:rPr lang="nl-NL" sz="1600" dirty="0"/>
              <a:t> </a:t>
            </a:r>
            <a:r>
              <a:rPr lang="nl-NL" sz="1600" dirty="0" err="1"/>
              <a:t>did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job…</a:t>
            </a:r>
          </a:p>
          <a:p>
            <a:pPr lvl="0"/>
            <a:r>
              <a:rPr lang="nl-NL" sz="1600" dirty="0"/>
              <a:t>But </a:t>
            </a:r>
            <a:r>
              <a:rPr lang="nl-NL" sz="1600" dirty="0" err="1"/>
              <a:t>now</a:t>
            </a:r>
            <a:r>
              <a:rPr lang="nl-NL" sz="1600" dirty="0"/>
              <a:t> a new company </a:t>
            </a:r>
            <a:r>
              <a:rPr lang="nl-NL" sz="1600" dirty="0" err="1"/>
              <a:t>wanted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get a market share: “Typisch”</a:t>
            </a:r>
          </a:p>
          <a:p>
            <a:pPr lvl="0"/>
            <a:r>
              <a:rPr lang="nl-NL" sz="1600" dirty="0" err="1"/>
              <a:t>They</a:t>
            </a:r>
            <a:r>
              <a:rPr lang="nl-NL" sz="1600" dirty="0"/>
              <a:t> </a:t>
            </a:r>
            <a:r>
              <a:rPr lang="nl-NL" sz="1600" dirty="0" err="1"/>
              <a:t>already</a:t>
            </a:r>
            <a:r>
              <a:rPr lang="nl-NL" sz="1600" dirty="0"/>
              <a:t> </a:t>
            </a:r>
            <a:r>
              <a:rPr lang="nl-NL" sz="1600" dirty="0" err="1"/>
              <a:t>wrote</a:t>
            </a:r>
            <a:r>
              <a:rPr lang="nl-NL" sz="1600" dirty="0"/>
              <a:t> a few letters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board: </a:t>
            </a:r>
            <a:r>
              <a:rPr lang="nl-NL" sz="1600" dirty="0" err="1"/>
              <a:t>when</a:t>
            </a:r>
            <a:r>
              <a:rPr lang="nl-NL" sz="1600" dirty="0"/>
              <a:t> </a:t>
            </a:r>
            <a:r>
              <a:rPr lang="nl-NL" sz="1600" dirty="0" err="1"/>
              <a:t>will</a:t>
            </a:r>
            <a:r>
              <a:rPr lang="nl-NL" sz="1600" dirty="0"/>
              <a:t> we get a chance?</a:t>
            </a:r>
          </a:p>
          <a:p>
            <a:pPr lvl="0"/>
            <a:r>
              <a:rPr lang="nl-NL" sz="1600" dirty="0" err="1"/>
              <a:t>Now</a:t>
            </a:r>
            <a:r>
              <a:rPr lang="nl-NL" sz="1600" dirty="0"/>
              <a:t> </a:t>
            </a:r>
            <a:r>
              <a:rPr lang="nl-NL" sz="1600" dirty="0" err="1"/>
              <a:t>this</a:t>
            </a:r>
            <a:r>
              <a:rPr lang="nl-NL" sz="1600" dirty="0"/>
              <a:t> was </a:t>
            </a:r>
            <a:r>
              <a:rPr lang="nl-NL" sz="1600" dirty="0" err="1"/>
              <a:t>the</a:t>
            </a:r>
            <a:r>
              <a:rPr lang="nl-NL" sz="1600" dirty="0"/>
              <a:t> moment: </a:t>
            </a:r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Buying</a:t>
            </a:r>
            <a:r>
              <a:rPr lang="nl-NL" dirty="0"/>
              <a:t> impuls: </a:t>
            </a:r>
            <a:r>
              <a:rPr lang="nl-NL" dirty="0" err="1"/>
              <a:t>the</a:t>
            </a:r>
            <a:r>
              <a:rPr lang="nl-NL" dirty="0"/>
              <a:t> accountant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9303A8-F5E9-48E7-8032-CEDCCCE6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38973"/>
            <a:ext cx="4657080" cy="19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7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r>
              <a:rPr lang="nl-NL" sz="1600" dirty="0"/>
              <a:t>We </a:t>
            </a:r>
            <a:r>
              <a:rPr lang="nl-NL" sz="1600" dirty="0" err="1"/>
              <a:t>started</a:t>
            </a:r>
            <a:r>
              <a:rPr lang="nl-NL" sz="1600" dirty="0"/>
              <a:t> a </a:t>
            </a:r>
            <a:r>
              <a:rPr lang="nl-NL" sz="1600" dirty="0" err="1"/>
              <a:t>competition</a:t>
            </a:r>
            <a:r>
              <a:rPr lang="nl-NL" sz="1600" dirty="0"/>
              <a:t> </a:t>
            </a:r>
            <a:r>
              <a:rPr lang="nl-NL" sz="1600" dirty="0" err="1"/>
              <a:t>between</a:t>
            </a:r>
            <a:r>
              <a:rPr lang="nl-NL" sz="1600" dirty="0"/>
              <a:t> “Typisch” </a:t>
            </a:r>
            <a:r>
              <a:rPr lang="nl-NL" sz="1600" dirty="0" err="1"/>
              <a:t>and</a:t>
            </a:r>
            <a:r>
              <a:rPr lang="nl-NL" sz="1600" dirty="0"/>
              <a:t> “Wegener” </a:t>
            </a:r>
          </a:p>
          <a:p>
            <a:pPr lvl="0"/>
            <a:r>
              <a:rPr lang="nl-NL" sz="1600" dirty="0"/>
              <a:t>In </a:t>
            </a:r>
            <a:r>
              <a:rPr lang="nl-NL" sz="1600" dirty="0" err="1"/>
              <a:t>our</a:t>
            </a:r>
            <a:r>
              <a:rPr lang="nl-NL" sz="1600" dirty="0"/>
              <a:t> </a:t>
            </a:r>
            <a:r>
              <a:rPr lang="nl-NL" sz="1600" dirty="0" err="1"/>
              <a:t>perspective</a:t>
            </a:r>
            <a:r>
              <a:rPr lang="nl-NL" sz="1600" dirty="0"/>
              <a:t> a EU-tender </a:t>
            </a:r>
            <a:r>
              <a:rPr lang="nl-NL" sz="1600" dirty="0" err="1"/>
              <a:t>would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make </a:t>
            </a:r>
            <a:r>
              <a:rPr lang="nl-NL" sz="1600" dirty="0" err="1"/>
              <a:t>any</a:t>
            </a:r>
            <a:r>
              <a:rPr lang="nl-NL" sz="1600" dirty="0"/>
              <a:t> sense…</a:t>
            </a:r>
            <a:r>
              <a:rPr lang="nl-NL" sz="1600" dirty="0" err="1"/>
              <a:t>only</a:t>
            </a:r>
            <a:r>
              <a:rPr lang="nl-NL" sz="1600" dirty="0"/>
              <a:t> 2 </a:t>
            </a:r>
            <a:r>
              <a:rPr lang="nl-NL" sz="1600" dirty="0" err="1"/>
              <a:t>possible</a:t>
            </a:r>
            <a:r>
              <a:rPr lang="nl-NL" sz="1600" dirty="0"/>
              <a:t>…</a:t>
            </a:r>
          </a:p>
          <a:p>
            <a:pPr lvl="0"/>
            <a:r>
              <a:rPr lang="nl-NL" sz="1600" dirty="0"/>
              <a:t>“Typisch” won </a:t>
            </a:r>
            <a:r>
              <a:rPr lang="nl-NL" sz="1600" dirty="0" err="1"/>
              <a:t>the</a:t>
            </a:r>
            <a:r>
              <a:rPr lang="nl-NL" sz="1600" dirty="0"/>
              <a:t> tender,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good</a:t>
            </a:r>
            <a:r>
              <a:rPr lang="nl-NL" sz="1600" dirty="0"/>
              <a:t> </a:t>
            </a:r>
            <a:r>
              <a:rPr lang="nl-NL" sz="1600" dirty="0" err="1"/>
              <a:t>price</a:t>
            </a:r>
            <a:r>
              <a:rPr lang="nl-NL" sz="1600" dirty="0"/>
              <a:t>,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good</a:t>
            </a:r>
            <a:r>
              <a:rPr lang="nl-NL" sz="1600" dirty="0"/>
              <a:t> (</a:t>
            </a:r>
            <a:r>
              <a:rPr lang="nl-NL" sz="1600" dirty="0" err="1"/>
              <a:t>written</a:t>
            </a:r>
            <a:r>
              <a:rPr lang="nl-NL" sz="1600" dirty="0"/>
              <a:t>) </a:t>
            </a:r>
            <a:r>
              <a:rPr lang="nl-NL" sz="1600" dirty="0" err="1"/>
              <a:t>quality</a:t>
            </a:r>
            <a:endParaRPr lang="nl-NL" sz="1600" dirty="0"/>
          </a:p>
          <a:p>
            <a:pPr lvl="0"/>
            <a:r>
              <a:rPr lang="nl-NL" sz="1600" dirty="0" err="1"/>
              <a:t>Costs</a:t>
            </a:r>
            <a:r>
              <a:rPr lang="nl-NL" sz="1600" dirty="0"/>
              <a:t> </a:t>
            </a:r>
            <a:r>
              <a:rPr lang="nl-NL" sz="1600" dirty="0" err="1"/>
              <a:t>were</a:t>
            </a:r>
            <a:r>
              <a:rPr lang="nl-NL" sz="1600" dirty="0"/>
              <a:t> </a:t>
            </a:r>
            <a:r>
              <a:rPr lang="nl-NL" sz="1600" dirty="0" err="1"/>
              <a:t>sunk</a:t>
            </a:r>
            <a:r>
              <a:rPr lang="nl-NL" sz="1600" dirty="0"/>
              <a:t> 50%</a:t>
            </a:r>
          </a:p>
          <a:p>
            <a:pPr lvl="0"/>
            <a:r>
              <a:rPr lang="nl-NL" sz="1600" dirty="0"/>
              <a:t>But </a:t>
            </a:r>
            <a:r>
              <a:rPr lang="nl-NL" sz="1600" dirty="0" err="1"/>
              <a:t>everybody</a:t>
            </a:r>
            <a:r>
              <a:rPr lang="nl-NL" sz="1600" dirty="0"/>
              <a:t> was in shock </a:t>
            </a:r>
            <a:r>
              <a:rPr lang="nl-NL" sz="1600" dirty="0" err="1"/>
              <a:t>starting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board, </a:t>
            </a:r>
            <a:r>
              <a:rPr lang="nl-NL" sz="1600" dirty="0" err="1"/>
              <a:t>followed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management</a:t>
            </a:r>
          </a:p>
          <a:p>
            <a:pPr lvl="0"/>
            <a:r>
              <a:rPr lang="nl-NL" sz="1600" dirty="0" err="1"/>
              <a:t>So</a:t>
            </a:r>
            <a:r>
              <a:rPr lang="nl-NL" sz="1600" dirty="0"/>
              <a:t> </a:t>
            </a:r>
            <a:r>
              <a:rPr lang="nl-NL" sz="1600" dirty="0" err="1"/>
              <a:t>many</a:t>
            </a:r>
            <a:r>
              <a:rPr lang="nl-NL" sz="1600" dirty="0"/>
              <a:t> </a:t>
            </a:r>
            <a:r>
              <a:rPr lang="nl-NL" sz="1600" dirty="0" err="1"/>
              <a:t>years</a:t>
            </a:r>
            <a:r>
              <a:rPr lang="nl-NL" sz="1600" dirty="0"/>
              <a:t> of partnership, “Wegener” </a:t>
            </a:r>
            <a:r>
              <a:rPr lang="nl-NL" sz="1600" dirty="0" err="1"/>
              <a:t>sponsored</a:t>
            </a:r>
            <a:r>
              <a:rPr lang="nl-NL" sz="1600" dirty="0"/>
              <a:t> </a:t>
            </a:r>
            <a:r>
              <a:rPr lang="nl-NL" sz="1600" dirty="0" err="1"/>
              <a:t>an</a:t>
            </a:r>
            <a:r>
              <a:rPr lang="nl-NL" sz="1600" dirty="0"/>
              <a:t> important </a:t>
            </a:r>
            <a:r>
              <a:rPr lang="nl-NL" sz="1600" dirty="0" err="1"/>
              <a:t>sportsevent</a:t>
            </a:r>
            <a:r>
              <a:rPr lang="nl-NL" sz="1600" dirty="0"/>
              <a:t>…</a:t>
            </a:r>
          </a:p>
          <a:p>
            <a:pPr lvl="0"/>
            <a:r>
              <a:rPr lang="nl-NL" sz="1600" dirty="0"/>
              <a:t>The question was </a:t>
            </a:r>
            <a:r>
              <a:rPr lang="nl-NL" sz="1600" dirty="0" err="1"/>
              <a:t>asked</a:t>
            </a:r>
            <a:r>
              <a:rPr lang="nl-NL" sz="1600" dirty="0"/>
              <a:t>: </a:t>
            </a:r>
            <a:r>
              <a:rPr lang="nl-NL" sz="1600" dirty="0" err="1"/>
              <a:t>what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we do </a:t>
            </a:r>
            <a:r>
              <a:rPr lang="nl-NL" sz="1600" dirty="0" err="1"/>
              <a:t>to</a:t>
            </a:r>
            <a:r>
              <a:rPr lang="nl-NL" sz="1600" dirty="0"/>
              <a:t> award </a:t>
            </a:r>
            <a:r>
              <a:rPr lang="nl-NL" sz="1600" dirty="0" err="1"/>
              <a:t>the</a:t>
            </a:r>
            <a:r>
              <a:rPr lang="nl-NL" sz="1600" dirty="0"/>
              <a:t> Tender </a:t>
            </a:r>
            <a:r>
              <a:rPr lang="nl-NL" sz="1600" dirty="0" err="1"/>
              <a:t>to</a:t>
            </a:r>
            <a:r>
              <a:rPr lang="nl-NL" sz="1600" dirty="0"/>
              <a:t> “Wegener”</a:t>
            </a:r>
          </a:p>
          <a:p>
            <a:pPr lvl="0"/>
            <a:r>
              <a:rPr lang="nl-NL" sz="1600" dirty="0"/>
              <a:t>A well </a:t>
            </a:r>
            <a:r>
              <a:rPr lang="nl-NL" sz="1600" dirty="0" err="1"/>
              <a:t>known</a:t>
            </a:r>
            <a:r>
              <a:rPr lang="nl-NL" sz="1600" dirty="0"/>
              <a:t> Tender </a:t>
            </a:r>
            <a:r>
              <a:rPr lang="nl-NL" sz="1600" dirty="0" err="1"/>
              <a:t>Lawyer</a:t>
            </a:r>
            <a:r>
              <a:rPr lang="nl-NL" sz="1600" dirty="0"/>
              <a:t> was </a:t>
            </a:r>
            <a:r>
              <a:rPr lang="nl-NL" sz="1600" dirty="0" err="1"/>
              <a:t>hired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his </a:t>
            </a:r>
            <a:r>
              <a:rPr lang="nl-NL" sz="1600" dirty="0" err="1"/>
              <a:t>advice</a:t>
            </a:r>
            <a:r>
              <a:rPr lang="nl-NL" sz="1600" dirty="0"/>
              <a:t>: </a:t>
            </a:r>
            <a:r>
              <a:rPr lang="nl-NL" sz="1600" dirty="0" err="1"/>
              <a:t>it</a:t>
            </a:r>
            <a:r>
              <a:rPr lang="nl-NL" sz="1600" dirty="0"/>
              <a:t> </a:t>
            </a:r>
            <a:r>
              <a:rPr lang="nl-NL" sz="1600" dirty="0" err="1"/>
              <a:t>should</a:t>
            </a:r>
            <a:r>
              <a:rPr lang="nl-NL" sz="1600" dirty="0"/>
              <a:t> have been EU </a:t>
            </a:r>
            <a:r>
              <a:rPr lang="nl-NL" sz="1600" dirty="0">
                <a:sym typeface="Wingdings" panose="05000000000000000000" pitchFamily="2" charset="2"/>
              </a:rPr>
              <a:t></a:t>
            </a:r>
          </a:p>
          <a:p>
            <a:pPr lvl="0"/>
            <a:r>
              <a:rPr lang="nl-NL" sz="1600" dirty="0" err="1">
                <a:sym typeface="Wingdings" panose="05000000000000000000" pitchFamily="2" charset="2"/>
              </a:rPr>
              <a:t>So</a:t>
            </a:r>
            <a:r>
              <a:rPr lang="nl-NL" sz="1600" dirty="0">
                <a:sym typeface="Wingdings" panose="05000000000000000000" pitchFamily="2" charset="2"/>
              </a:rPr>
              <a:t> we </a:t>
            </a:r>
            <a:r>
              <a:rPr lang="nl-NL" sz="1600" dirty="0" err="1">
                <a:sym typeface="Wingdings" panose="05000000000000000000" pitchFamily="2" charset="2"/>
              </a:rPr>
              <a:t>started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the</a:t>
            </a:r>
            <a:r>
              <a:rPr lang="nl-NL" sz="1600" dirty="0">
                <a:sym typeface="Wingdings" panose="05000000000000000000" pitchFamily="2" charset="2"/>
              </a:rPr>
              <a:t> EU-Tender, a Tender-</a:t>
            </a:r>
            <a:r>
              <a:rPr lang="nl-NL" sz="1600" dirty="0" err="1">
                <a:sym typeface="Wingdings" panose="05000000000000000000" pitchFamily="2" charset="2"/>
              </a:rPr>
              <a:t>advice</a:t>
            </a:r>
            <a:r>
              <a:rPr lang="nl-NL" sz="1600" dirty="0">
                <a:sym typeface="Wingdings" panose="05000000000000000000" pitchFamily="2" charset="2"/>
              </a:rPr>
              <a:t> company was </a:t>
            </a:r>
            <a:r>
              <a:rPr lang="nl-NL" sz="1600" dirty="0" err="1">
                <a:sym typeface="Wingdings" panose="05000000000000000000" pitchFamily="2" charset="2"/>
              </a:rPr>
              <a:t>hired</a:t>
            </a:r>
            <a:r>
              <a:rPr lang="nl-NL" sz="1600" dirty="0">
                <a:sym typeface="Wingdings" panose="05000000000000000000" pitchFamily="2" charset="2"/>
              </a:rPr>
              <a:t>….(25K)</a:t>
            </a:r>
          </a:p>
          <a:p>
            <a:pPr lvl="0"/>
            <a:r>
              <a:rPr lang="nl-NL" sz="1600" dirty="0" err="1">
                <a:sym typeface="Wingdings" panose="05000000000000000000" pitchFamily="2" charset="2"/>
              </a:rPr>
              <a:t>And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the</a:t>
            </a:r>
            <a:r>
              <a:rPr lang="nl-NL" sz="1600" dirty="0">
                <a:sym typeface="Wingdings" panose="05000000000000000000" pitchFamily="2" charset="2"/>
              </a:rPr>
              <a:t> winner was……:  “Typisch”, at even a </a:t>
            </a:r>
            <a:r>
              <a:rPr lang="nl-NL" sz="1600" dirty="0" err="1">
                <a:sym typeface="Wingdings" panose="05000000000000000000" pitchFamily="2" charset="2"/>
              </a:rPr>
              <a:t>better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price</a:t>
            </a:r>
            <a:r>
              <a:rPr lang="nl-NL" sz="1600" dirty="0">
                <a:sym typeface="Wingdings" panose="05000000000000000000" pitchFamily="2" charset="2"/>
              </a:rPr>
              <a:t>.</a:t>
            </a:r>
          </a:p>
          <a:p>
            <a:pPr lvl="0"/>
            <a:r>
              <a:rPr lang="nl-NL" sz="1600" dirty="0">
                <a:sym typeface="Wingdings" panose="05000000000000000000" pitchFamily="2" charset="2"/>
              </a:rPr>
              <a:t>Everybody </a:t>
            </a:r>
            <a:r>
              <a:rPr lang="nl-NL" sz="1600" dirty="0" err="1">
                <a:sym typeface="Wingdings" panose="05000000000000000000" pitchFamily="2" charset="2"/>
              </a:rPr>
              <a:t>accepted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it</a:t>
            </a:r>
            <a:r>
              <a:rPr lang="nl-NL" sz="1600" dirty="0">
                <a:sym typeface="Wingdings" panose="05000000000000000000" pitchFamily="2" charset="2"/>
              </a:rPr>
              <a:t> but no </a:t>
            </a:r>
            <a:r>
              <a:rPr lang="nl-NL" sz="1600" dirty="0" err="1">
                <a:sym typeface="Wingdings" panose="05000000000000000000" pitchFamily="2" charset="2"/>
              </a:rPr>
              <a:t>one</a:t>
            </a:r>
            <a:r>
              <a:rPr lang="nl-NL" sz="1600" dirty="0">
                <a:sym typeface="Wingdings" panose="05000000000000000000" pitchFamily="2" charset="2"/>
              </a:rPr>
              <a:t> was </a:t>
            </a:r>
            <a:r>
              <a:rPr lang="nl-NL" sz="1600" dirty="0" err="1">
                <a:sym typeface="Wingdings" panose="05000000000000000000" pitchFamily="2" charset="2"/>
              </a:rPr>
              <a:t>really</a:t>
            </a:r>
            <a:r>
              <a:rPr lang="nl-NL" sz="1600" dirty="0">
                <a:sym typeface="Wingdings" panose="05000000000000000000" pitchFamily="2" charset="2"/>
              </a:rPr>
              <a:t> happy.</a:t>
            </a:r>
            <a:endParaRPr lang="nl-NL" sz="1600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contract, </a:t>
            </a:r>
            <a:r>
              <a:rPr lang="nl-NL" dirty="0" err="1"/>
              <a:t>nobody</a:t>
            </a:r>
            <a:r>
              <a:rPr lang="nl-NL" dirty="0"/>
              <a:t> happy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32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nobody</a:t>
            </a:r>
            <a:r>
              <a:rPr lang="nl-NL" dirty="0"/>
              <a:t> happy? </a:t>
            </a:r>
            <a:r>
              <a:rPr lang="nl-NL" dirty="0" err="1"/>
              <a:t>Maybe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me a </a:t>
            </a:r>
            <a:r>
              <a:rPr lang="nl-NL" dirty="0" err="1"/>
              <a:t>little</a:t>
            </a:r>
            <a:r>
              <a:rPr lang="nl-NL" dirty="0"/>
              <a:t> bit!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293ADA-DDF1-4587-AC9C-E1E7A11CF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93132"/>
            <a:ext cx="8784976" cy="49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2010: </a:t>
            </a:r>
            <a:r>
              <a:rPr lang="nl-NL" sz="1600" b="1" dirty="0" err="1"/>
              <a:t>the</a:t>
            </a:r>
            <a:r>
              <a:rPr lang="nl-NL" sz="1600" b="1" dirty="0"/>
              <a:t> </a:t>
            </a:r>
            <a:r>
              <a:rPr lang="nl-NL" sz="1600" b="1" dirty="0" err="1"/>
              <a:t>tendering</a:t>
            </a:r>
            <a:r>
              <a:rPr lang="nl-NL" sz="1600" b="1" dirty="0"/>
              <a:t> of ... Waste Containers (underground), Twente Milieu </a:t>
            </a:r>
            <a:r>
              <a:rPr lang="nl-NL" sz="1600" b="1" dirty="0" err="1"/>
              <a:t>and</a:t>
            </a:r>
            <a:r>
              <a:rPr lang="nl-NL" sz="1600" b="1" dirty="0"/>
              <a:t> </a:t>
            </a:r>
            <a:r>
              <a:rPr lang="nl-NL" sz="1600" b="1" dirty="0" err="1"/>
              <a:t>several</a:t>
            </a:r>
            <a:r>
              <a:rPr lang="nl-NL" sz="1600" b="1" dirty="0"/>
              <a:t> </a:t>
            </a:r>
            <a:r>
              <a:rPr lang="nl-NL" sz="1600" b="1" dirty="0" err="1"/>
              <a:t>cities</a:t>
            </a:r>
            <a:r>
              <a:rPr lang="nl-NL" sz="1600" b="1" dirty="0"/>
              <a:t>…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Stage 3 </a:t>
            </a:r>
            <a:r>
              <a:rPr lang="nl-NL" dirty="0" err="1"/>
              <a:t>Contracting</a:t>
            </a:r>
            <a:r>
              <a:rPr lang="nl-NL" dirty="0"/>
              <a:t>: </a:t>
            </a:r>
            <a:r>
              <a:rPr lang="nl-NL" dirty="0" err="1"/>
              <a:t>Dear</a:t>
            </a:r>
            <a:r>
              <a:rPr lang="nl-NL" dirty="0"/>
              <a:t> </a:t>
            </a:r>
            <a:r>
              <a:rPr lang="nl-NL" dirty="0" err="1"/>
              <a:t>Supplier</a:t>
            </a:r>
            <a:r>
              <a:rPr lang="nl-NL" dirty="0"/>
              <a:t>, we </a:t>
            </a:r>
            <a:r>
              <a:rPr lang="nl-NL" dirty="0" err="1"/>
              <a:t>tell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detail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have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deliver</a:t>
            </a:r>
            <a:r>
              <a:rPr lang="nl-NL" dirty="0"/>
              <a:t>…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FB6592-AFAF-44AA-93C6-A5629932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41" y="2604963"/>
            <a:ext cx="5283712" cy="35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5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r>
              <a:rPr lang="nl-NL" sz="1600" dirty="0"/>
              <a:t>Most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preparation</a:t>
            </a:r>
            <a:r>
              <a:rPr lang="nl-NL" sz="1600" dirty="0"/>
              <a:t> time was </a:t>
            </a:r>
            <a:r>
              <a:rPr lang="nl-NL" sz="1600" dirty="0" err="1"/>
              <a:t>spend</a:t>
            </a:r>
            <a:r>
              <a:rPr lang="nl-NL" sz="1600" dirty="0"/>
              <a:t> on </a:t>
            </a:r>
            <a:r>
              <a:rPr lang="nl-NL" sz="1600" dirty="0" err="1"/>
              <a:t>detailled</a:t>
            </a:r>
            <a:r>
              <a:rPr lang="nl-NL" sz="1600" dirty="0"/>
              <a:t> </a:t>
            </a:r>
            <a:r>
              <a:rPr lang="nl-NL" sz="1600" dirty="0" err="1"/>
              <a:t>technical</a:t>
            </a:r>
            <a:r>
              <a:rPr lang="nl-NL" sz="1600" dirty="0"/>
              <a:t> </a:t>
            </a:r>
            <a:r>
              <a:rPr lang="nl-NL" sz="1600" dirty="0" err="1"/>
              <a:t>specs</a:t>
            </a:r>
            <a:endParaRPr lang="nl-NL" sz="1600" dirty="0"/>
          </a:p>
          <a:p>
            <a:pPr lvl="0"/>
            <a:r>
              <a:rPr lang="nl-NL" sz="1600" dirty="0" err="1"/>
              <a:t>Size</a:t>
            </a:r>
            <a:r>
              <a:rPr lang="nl-NL" sz="1600" dirty="0"/>
              <a:t>, </a:t>
            </a:r>
            <a:r>
              <a:rPr lang="nl-NL" sz="1600" dirty="0" err="1"/>
              <a:t>material</a:t>
            </a:r>
            <a:r>
              <a:rPr lang="nl-NL" sz="1600" dirty="0"/>
              <a:t>, </a:t>
            </a:r>
            <a:r>
              <a:rPr lang="nl-NL" sz="1600" dirty="0" err="1"/>
              <a:t>numbers</a:t>
            </a:r>
            <a:r>
              <a:rPr lang="nl-NL" sz="1600" dirty="0"/>
              <a:t>, operating systems, maintenance, service, etc. </a:t>
            </a:r>
          </a:p>
          <a:p>
            <a:pPr lvl="0"/>
            <a:r>
              <a:rPr lang="nl-NL" sz="1600" dirty="0" err="1"/>
              <a:t>Everything</a:t>
            </a:r>
            <a:r>
              <a:rPr lang="nl-NL" sz="1600" dirty="0"/>
              <a:t> </a:t>
            </a:r>
            <a:r>
              <a:rPr lang="nl-NL" sz="1600" dirty="0" err="1"/>
              <a:t>completely</a:t>
            </a:r>
            <a:r>
              <a:rPr lang="nl-NL" sz="1600" dirty="0"/>
              <a:t> </a:t>
            </a:r>
            <a:r>
              <a:rPr lang="nl-NL" sz="1600" dirty="0" err="1"/>
              <a:t>written</a:t>
            </a:r>
            <a:r>
              <a:rPr lang="nl-NL" sz="1600" dirty="0"/>
              <a:t> out </a:t>
            </a:r>
            <a:r>
              <a:rPr lang="nl-NL" sz="1600" dirty="0" err="1"/>
              <a:t>till</a:t>
            </a:r>
            <a:r>
              <a:rPr lang="nl-NL" sz="1600" dirty="0"/>
              <a:t> </a:t>
            </a:r>
            <a:r>
              <a:rPr lang="nl-NL" sz="1600" dirty="0" err="1"/>
              <a:t>behind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4400" dirty="0"/>
              <a:t>, </a:t>
            </a:r>
            <a:r>
              <a:rPr lang="nl-NL" sz="1600" dirty="0"/>
              <a:t>in a “bestek” (information document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drawings</a:t>
            </a:r>
            <a:r>
              <a:rPr lang="nl-NL" sz="1600" dirty="0"/>
              <a:t>)</a:t>
            </a:r>
            <a:endParaRPr lang="nl-NL" sz="4400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At </a:t>
            </a:r>
            <a:r>
              <a:rPr lang="nl-NL" dirty="0" err="1"/>
              <a:t>that</a:t>
            </a:r>
            <a:r>
              <a:rPr lang="nl-NL" dirty="0"/>
              <a:t> time: </a:t>
            </a:r>
            <a:r>
              <a:rPr lang="nl-NL" dirty="0" err="1"/>
              <a:t>technical</a:t>
            </a:r>
            <a:r>
              <a:rPr lang="nl-NL" dirty="0"/>
              <a:t> </a:t>
            </a:r>
            <a:r>
              <a:rPr lang="nl-NL" dirty="0" err="1"/>
              <a:t>specifications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E45830A-B9A9-4030-A095-61782DC4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5" y="3366120"/>
            <a:ext cx="3955353" cy="269499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367B2A8-656F-480F-8261-37A4CC63F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20" y="3366121"/>
            <a:ext cx="3273896" cy="26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7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r>
              <a:rPr lang="nl-NL" sz="1600" b="1" dirty="0"/>
              <a:t>Sander:</a:t>
            </a:r>
            <a:r>
              <a:rPr lang="nl-NL" sz="1600" dirty="0"/>
              <a:t> </a:t>
            </a:r>
            <a:r>
              <a:rPr lang="nl-NL" sz="1600" dirty="0" err="1"/>
              <a:t>Tendering</a:t>
            </a:r>
            <a:r>
              <a:rPr lang="nl-NL" sz="1600" dirty="0"/>
              <a:t> </a:t>
            </a:r>
            <a:r>
              <a:rPr lang="nl-NL" sz="1600" dirty="0" err="1"/>
              <a:t>perspective</a:t>
            </a:r>
            <a:r>
              <a:rPr lang="nl-NL" sz="1600" dirty="0"/>
              <a:t> “AANBESTEDENDE DIENST/CONTRACTING AUTHORITY/BUYER”. Leentje </a:t>
            </a:r>
            <a:r>
              <a:rPr lang="nl-NL" sz="1600" dirty="0" err="1"/>
              <a:t>Volker</a:t>
            </a:r>
            <a:r>
              <a:rPr lang="nl-NL" sz="1600" dirty="0"/>
              <a:t> </a:t>
            </a:r>
            <a:r>
              <a:rPr lang="nl-NL" sz="1600" dirty="0" err="1"/>
              <a:t>named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last week: CLIENT.</a:t>
            </a:r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r>
              <a:rPr lang="nl-NL" sz="1600" b="1" dirty="0" err="1"/>
              <a:t>Experience</a:t>
            </a:r>
            <a:r>
              <a:rPr lang="nl-NL" sz="1600" b="1" dirty="0"/>
              <a:t>:</a:t>
            </a:r>
            <a:r>
              <a:rPr lang="nl-NL" sz="1600" dirty="0"/>
              <a:t> </a:t>
            </a:r>
            <a:r>
              <a:rPr lang="nl-NL" sz="1600" dirty="0" err="1"/>
              <a:t>lots</a:t>
            </a:r>
            <a:r>
              <a:rPr lang="nl-NL" sz="1600" dirty="0"/>
              <a:t> of Tender-</a:t>
            </a:r>
            <a:r>
              <a:rPr lang="nl-NL" sz="1600" dirty="0" err="1"/>
              <a:t>experience</a:t>
            </a:r>
            <a:r>
              <a:rPr lang="nl-NL" sz="1600" dirty="0"/>
              <a:t> at Gemeente Hengelo, Buurtzorg Nederland (Healthcare), Belastingdienst (Tax-</a:t>
            </a:r>
            <a:r>
              <a:rPr lang="nl-NL" sz="1600" dirty="0" err="1"/>
              <a:t>authorities</a:t>
            </a:r>
            <a:r>
              <a:rPr lang="nl-NL" sz="1600" dirty="0"/>
              <a:t>)</a:t>
            </a:r>
          </a:p>
          <a:p>
            <a:pPr marL="0" lvl="0" indent="0">
              <a:buNone/>
            </a:pPr>
            <a:endParaRPr lang="nl-NL" sz="1600" dirty="0"/>
          </a:p>
          <a:p>
            <a:pPr lvl="0"/>
            <a:r>
              <a:rPr lang="nl-NL" sz="1600" b="1" dirty="0"/>
              <a:t>Paul:</a:t>
            </a:r>
            <a:r>
              <a:rPr lang="nl-NL" sz="1600" dirty="0"/>
              <a:t> </a:t>
            </a:r>
            <a:r>
              <a:rPr lang="nl-NL" sz="1600" dirty="0" err="1"/>
              <a:t>Tendering</a:t>
            </a:r>
            <a:r>
              <a:rPr lang="nl-NL" sz="1600" dirty="0"/>
              <a:t> </a:t>
            </a:r>
            <a:r>
              <a:rPr lang="nl-NL" sz="1600" dirty="0" err="1"/>
              <a:t>perspective</a:t>
            </a:r>
            <a:r>
              <a:rPr lang="nl-NL" sz="1600" dirty="0"/>
              <a:t> “INSCHRIJVER/SUPPLIER/SELLER”. Leentje </a:t>
            </a:r>
            <a:r>
              <a:rPr lang="nl-NL" sz="1600" dirty="0" err="1"/>
              <a:t>Volker</a:t>
            </a:r>
            <a:r>
              <a:rPr lang="nl-NL" sz="1600" dirty="0"/>
              <a:t> </a:t>
            </a:r>
            <a:r>
              <a:rPr lang="nl-NL" sz="1600" dirty="0" err="1"/>
              <a:t>named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last week: AANNEMER/OPDRACHTNEMER/CONTRACTER.</a:t>
            </a:r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r>
              <a:rPr lang="nl-NL" sz="1600" b="1" dirty="0" err="1"/>
              <a:t>Experience</a:t>
            </a:r>
            <a:r>
              <a:rPr lang="nl-NL" sz="1600" b="1" dirty="0"/>
              <a:t>:</a:t>
            </a:r>
            <a:r>
              <a:rPr lang="nl-NL" sz="1600" dirty="0"/>
              <a:t> </a:t>
            </a:r>
            <a:r>
              <a:rPr lang="nl-NL" sz="1600" dirty="0" err="1"/>
              <a:t>lots</a:t>
            </a:r>
            <a:r>
              <a:rPr lang="nl-NL" sz="1600" dirty="0"/>
              <a:t> of Tender-</a:t>
            </a:r>
            <a:r>
              <a:rPr lang="nl-NL" sz="1600" dirty="0" err="1"/>
              <a:t>expercience</a:t>
            </a:r>
            <a:r>
              <a:rPr lang="nl-NL" sz="1600" dirty="0"/>
              <a:t> at B-Waste (Waste processing systems)</a:t>
            </a:r>
          </a:p>
          <a:p>
            <a:pPr marL="0" lvl="0" indent="0">
              <a:buNone/>
            </a:pPr>
            <a:endParaRPr lang="nl-NL" sz="1600" b="1" dirty="0"/>
          </a:p>
          <a:p>
            <a:pPr marL="0" lvl="0" indent="0">
              <a:buNone/>
            </a:pPr>
            <a:r>
              <a:rPr lang="nl-NL" sz="1600" b="1" dirty="0" err="1"/>
              <a:t>Our</a:t>
            </a:r>
            <a:r>
              <a:rPr lang="nl-NL" sz="1600" b="1" dirty="0"/>
              <a:t> </a:t>
            </a:r>
            <a:r>
              <a:rPr lang="nl-NL" sz="1600" b="1" dirty="0" err="1"/>
              <a:t>main</a:t>
            </a:r>
            <a:r>
              <a:rPr lang="nl-NL" sz="1600" b="1" dirty="0"/>
              <a:t> goals </a:t>
            </a:r>
            <a:r>
              <a:rPr lang="nl-NL" sz="1600" b="1" dirty="0" err="1"/>
              <a:t>today</a:t>
            </a:r>
            <a:r>
              <a:rPr lang="nl-NL" sz="1600" dirty="0"/>
              <a:t>: </a:t>
            </a:r>
            <a:r>
              <a:rPr lang="nl-NL" sz="1600" dirty="0" err="1"/>
              <a:t>to</a:t>
            </a:r>
            <a:r>
              <a:rPr lang="nl-NL" sz="1600" dirty="0"/>
              <a:t> show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what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accomplish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(excellent) </a:t>
            </a:r>
            <a:r>
              <a:rPr lang="nl-NL" sz="1600" dirty="0" err="1"/>
              <a:t>Tenderskills</a:t>
            </a:r>
            <a:r>
              <a:rPr lang="nl-NL" sz="1600" dirty="0"/>
              <a:t> on </a:t>
            </a:r>
            <a:r>
              <a:rPr lang="nl-NL" sz="1600" dirty="0" err="1"/>
              <a:t>both</a:t>
            </a:r>
            <a:r>
              <a:rPr lang="nl-NL" sz="1600" dirty="0"/>
              <a:t> sides </a:t>
            </a:r>
            <a:r>
              <a:rPr lang="nl-NL" sz="1600" dirty="0" err="1"/>
              <a:t>playing</a:t>
            </a:r>
            <a:r>
              <a:rPr lang="nl-NL" sz="1600" dirty="0"/>
              <a:t> field. </a:t>
            </a:r>
            <a:r>
              <a:rPr lang="nl-NL" sz="1600" dirty="0" err="1"/>
              <a:t>Seduce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into</a:t>
            </a:r>
            <a:r>
              <a:rPr lang="nl-NL" sz="1600" dirty="0"/>
              <a:t> a </a:t>
            </a:r>
            <a:r>
              <a:rPr lang="nl-NL" sz="1600" dirty="0" err="1"/>
              <a:t>carreer</a:t>
            </a:r>
            <a:r>
              <a:rPr lang="nl-NL" sz="1600" dirty="0"/>
              <a:t> in </a:t>
            </a:r>
            <a:r>
              <a:rPr lang="nl-NL" sz="1600" dirty="0" err="1"/>
              <a:t>Tendering</a:t>
            </a:r>
            <a:r>
              <a:rPr lang="nl-NL" sz="1600" dirty="0"/>
              <a:t>?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are we here TODAY?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90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r>
              <a:rPr lang="nl-NL" sz="1600" dirty="0"/>
              <a:t>Suppliers </a:t>
            </a:r>
            <a:r>
              <a:rPr lang="nl-NL" sz="1600" dirty="0" err="1"/>
              <a:t>wanted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give</a:t>
            </a:r>
            <a:r>
              <a:rPr lang="nl-NL" sz="1600" dirty="0"/>
              <a:t> </a:t>
            </a:r>
            <a:r>
              <a:rPr lang="nl-NL" sz="1600" dirty="0" err="1"/>
              <a:t>advice</a:t>
            </a:r>
            <a:r>
              <a:rPr lang="nl-NL" sz="1600" dirty="0"/>
              <a:t>, but </a:t>
            </a:r>
            <a:r>
              <a:rPr lang="nl-NL" sz="1600" dirty="0" err="1"/>
              <a:t>there</a:t>
            </a:r>
            <a:r>
              <a:rPr lang="nl-NL" sz="1600" dirty="0"/>
              <a:t> was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enough</a:t>
            </a:r>
            <a:r>
              <a:rPr lang="nl-NL" sz="1600" dirty="0"/>
              <a:t> time in </a:t>
            </a:r>
            <a:r>
              <a:rPr lang="nl-NL" sz="1600" dirty="0" err="1"/>
              <a:t>the</a:t>
            </a:r>
            <a:r>
              <a:rPr lang="nl-NL" sz="1600" dirty="0"/>
              <a:t> procedure</a:t>
            </a:r>
          </a:p>
          <a:p>
            <a:pPr lvl="0"/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suppliers</a:t>
            </a:r>
            <a:r>
              <a:rPr lang="nl-NL" sz="1600" dirty="0"/>
              <a:t> </a:t>
            </a:r>
            <a:r>
              <a:rPr lang="nl-NL" sz="1600" dirty="0" err="1"/>
              <a:t>offered</a:t>
            </a:r>
            <a:r>
              <a:rPr lang="nl-NL" sz="1600" dirty="0"/>
              <a:t> a container </a:t>
            </a:r>
            <a:r>
              <a:rPr lang="nl-NL" sz="1600" dirty="0" err="1"/>
              <a:t>not</a:t>
            </a:r>
            <a:r>
              <a:rPr lang="nl-NL" sz="1600" dirty="0"/>
              <a:t> 100% conform </a:t>
            </a:r>
            <a:r>
              <a:rPr lang="nl-NL" sz="1600" dirty="0" err="1"/>
              <a:t>specs</a:t>
            </a:r>
            <a:r>
              <a:rPr lang="nl-NL" sz="1600" dirty="0"/>
              <a:t>.</a:t>
            </a:r>
          </a:p>
          <a:p>
            <a:pPr lvl="0"/>
            <a:r>
              <a:rPr lang="nl-NL" sz="1600" dirty="0"/>
              <a:t>It was more or </a:t>
            </a:r>
            <a:r>
              <a:rPr lang="nl-NL" sz="1600" dirty="0" err="1"/>
              <a:t>less</a:t>
            </a:r>
            <a:r>
              <a:rPr lang="nl-NL" sz="1600" dirty="0"/>
              <a:t> </a:t>
            </a:r>
            <a:r>
              <a:rPr lang="nl-NL" sz="1600" dirty="0" err="1"/>
              <a:t>impossible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award </a:t>
            </a:r>
            <a:r>
              <a:rPr lang="nl-NL" sz="1600" dirty="0" err="1"/>
              <a:t>honestly</a:t>
            </a:r>
            <a:endParaRPr lang="nl-NL" sz="1600" dirty="0"/>
          </a:p>
          <a:p>
            <a:pPr lvl="0"/>
            <a:r>
              <a:rPr lang="nl-NL" sz="1600" dirty="0" err="1"/>
              <a:t>Lawyers</a:t>
            </a:r>
            <a:r>
              <a:rPr lang="nl-NL" sz="1600" dirty="0"/>
              <a:t> </a:t>
            </a:r>
            <a:r>
              <a:rPr lang="nl-NL" sz="1600" dirty="0" err="1"/>
              <a:t>were</a:t>
            </a:r>
            <a:r>
              <a:rPr lang="nl-NL" sz="1600" dirty="0"/>
              <a:t> </a:t>
            </a:r>
            <a:r>
              <a:rPr lang="nl-NL" sz="1600" dirty="0" err="1"/>
              <a:t>needed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make a </a:t>
            </a:r>
            <a:r>
              <a:rPr lang="nl-NL" sz="1600" dirty="0" err="1"/>
              <a:t>breakthrough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Tender </a:t>
            </a:r>
            <a:r>
              <a:rPr lang="nl-NL" sz="1600" dirty="0" err="1"/>
              <a:t>process</a:t>
            </a:r>
            <a:endParaRPr lang="nl-NL" sz="1600" dirty="0"/>
          </a:p>
          <a:p>
            <a:pPr lvl="0"/>
            <a:r>
              <a:rPr lang="nl-NL" sz="1600" dirty="0"/>
              <a:t>On </a:t>
            </a:r>
            <a:r>
              <a:rPr lang="nl-NL" sz="1600" dirty="0" err="1"/>
              <a:t>both</a:t>
            </a:r>
            <a:r>
              <a:rPr lang="nl-NL" sz="1600" dirty="0"/>
              <a:t> sides: Aanbestedende Dienst en Leveranciers</a:t>
            </a:r>
          </a:p>
          <a:p>
            <a:pPr lvl="0"/>
            <a:r>
              <a:rPr lang="nl-NL" sz="1600" dirty="0"/>
              <a:t>B-Waste (Paul was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yet</a:t>
            </a:r>
            <a:r>
              <a:rPr lang="nl-NL" sz="1600" dirty="0"/>
              <a:t> </a:t>
            </a:r>
            <a:r>
              <a:rPr lang="nl-NL" sz="1600" dirty="0" err="1"/>
              <a:t>working</a:t>
            </a:r>
            <a:r>
              <a:rPr lang="nl-NL" sz="1600" dirty="0"/>
              <a:t> </a:t>
            </a:r>
            <a:r>
              <a:rPr lang="nl-NL" sz="1600" dirty="0" err="1"/>
              <a:t>there</a:t>
            </a:r>
            <a:r>
              <a:rPr lang="nl-NL" sz="1600" dirty="0"/>
              <a:t>) was </a:t>
            </a:r>
            <a:r>
              <a:rPr lang="nl-NL" sz="1600" dirty="0" err="1"/>
              <a:t>the</a:t>
            </a:r>
            <a:r>
              <a:rPr lang="nl-NL" sz="1600" dirty="0"/>
              <a:t> winner in </a:t>
            </a:r>
            <a:r>
              <a:rPr lang="nl-NL" sz="1600" dirty="0" err="1"/>
              <a:t>the</a:t>
            </a:r>
            <a:r>
              <a:rPr lang="nl-NL" sz="1600" dirty="0"/>
              <a:t> end</a:t>
            </a:r>
          </a:p>
          <a:p>
            <a:pPr lvl="0"/>
            <a:r>
              <a:rPr lang="nl-NL" sz="1600" dirty="0"/>
              <a:t>But Louis van Gaal </a:t>
            </a:r>
            <a:r>
              <a:rPr lang="nl-NL" sz="1600" dirty="0" err="1"/>
              <a:t>would</a:t>
            </a:r>
            <a:r>
              <a:rPr lang="nl-NL" sz="1600" dirty="0"/>
              <a:t> say: “</a:t>
            </a:r>
            <a:r>
              <a:rPr lang="nl-NL" sz="1600" dirty="0" err="1"/>
              <a:t>everybody</a:t>
            </a:r>
            <a:r>
              <a:rPr lang="nl-NL" sz="1600" dirty="0"/>
              <a:t> had a </a:t>
            </a:r>
            <a:r>
              <a:rPr lang="nl-NL" sz="1600" dirty="0" err="1"/>
              <a:t>nasty</a:t>
            </a:r>
            <a:r>
              <a:rPr lang="nl-NL" sz="1600" dirty="0"/>
              <a:t> taste on </a:t>
            </a:r>
            <a:r>
              <a:rPr lang="nl-NL" sz="1600" dirty="0" err="1"/>
              <a:t>the</a:t>
            </a:r>
            <a:r>
              <a:rPr lang="nl-NL" sz="1600" dirty="0"/>
              <a:t> side” </a:t>
            </a:r>
          </a:p>
          <a:p>
            <a:pPr lvl="0"/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is </a:t>
            </a:r>
            <a:r>
              <a:rPr lang="nl-NL" sz="1600" dirty="0" err="1"/>
              <a:t>why</a:t>
            </a:r>
            <a:r>
              <a:rPr lang="nl-NL" sz="1600" dirty="0"/>
              <a:t> in 2018 Rotterdam (</a:t>
            </a:r>
            <a:r>
              <a:rPr lang="nl-NL" sz="1600" dirty="0" err="1"/>
              <a:t>together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Twente Milieu en Twente </a:t>
            </a:r>
            <a:r>
              <a:rPr lang="nl-NL" sz="1600" dirty="0" err="1"/>
              <a:t>Cities</a:t>
            </a:r>
            <a:r>
              <a:rPr lang="nl-NL" sz="1600" dirty="0"/>
              <a:t>) </a:t>
            </a:r>
            <a:r>
              <a:rPr lang="nl-NL" sz="1600" dirty="0" err="1"/>
              <a:t>started</a:t>
            </a:r>
            <a:r>
              <a:rPr lang="nl-NL" sz="1600" dirty="0"/>
              <a:t> a new tender in a more modern cooperation </a:t>
            </a:r>
            <a:r>
              <a:rPr lang="nl-NL" sz="1600" dirty="0" err="1"/>
              <a:t>seeking</a:t>
            </a:r>
            <a:r>
              <a:rPr lang="nl-NL" sz="1600" dirty="0"/>
              <a:t> way: </a:t>
            </a:r>
          </a:p>
          <a:p>
            <a:pPr lvl="0"/>
            <a:r>
              <a:rPr lang="nl-NL" sz="1600" dirty="0"/>
              <a:t>Paul was part of </a:t>
            </a:r>
            <a:r>
              <a:rPr lang="nl-NL" sz="1600" dirty="0" err="1"/>
              <a:t>the</a:t>
            </a:r>
            <a:r>
              <a:rPr lang="nl-NL" sz="1600" dirty="0"/>
              <a:t> Tenderteam of B-Waste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will</a:t>
            </a:r>
            <a:r>
              <a:rPr lang="nl-NL" sz="1600" dirty="0"/>
              <a:t> </a:t>
            </a:r>
            <a:r>
              <a:rPr lang="nl-NL" sz="1600" dirty="0" err="1"/>
              <a:t>tell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results</a:t>
            </a:r>
            <a:r>
              <a:rPr lang="nl-NL" sz="1600" dirty="0"/>
              <a:t> of </a:t>
            </a:r>
            <a:r>
              <a:rPr lang="nl-NL" sz="1600" dirty="0" err="1"/>
              <a:t>this</a:t>
            </a:r>
            <a:r>
              <a:rPr lang="nl-NL" sz="1600" dirty="0"/>
              <a:t>:</a:t>
            </a:r>
          </a:p>
          <a:p>
            <a:pPr marL="0" lvl="0" indent="0" algn="ctr">
              <a:buNone/>
            </a:pPr>
            <a:r>
              <a:rPr lang="nl-NL" sz="2000" b="1" dirty="0"/>
              <a:t>COMPETETIVE DIALOGUE</a:t>
            </a:r>
          </a:p>
          <a:p>
            <a:pPr marL="0" lvl="0" indent="0" algn="ctr">
              <a:buNone/>
            </a:pPr>
            <a:endParaRPr lang="nl-NL" sz="2000" b="1" dirty="0"/>
          </a:p>
          <a:p>
            <a:pPr marL="0" lvl="0" indent="0" algn="ctr">
              <a:buNone/>
            </a:pPr>
            <a:endParaRPr lang="nl-NL" sz="2000" b="1" dirty="0"/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happened</a:t>
            </a:r>
            <a:r>
              <a:rPr lang="nl-NL" dirty="0"/>
              <a:t>?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0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Sorry in advance </a:t>
            </a:r>
            <a:r>
              <a:rPr lang="nl-NL" dirty="0" err="1"/>
              <a:t>for</a:t>
            </a:r>
            <a:r>
              <a:rPr lang="nl-NL" dirty="0"/>
              <a:t> “Louis van Gaal-English”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FE11A7-444B-4FC4-A0A1-750CB3CB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" y="1772816"/>
            <a:ext cx="3824104" cy="25224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E97115F-D277-417D-9FC4-C40F32FFA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48" y="1772815"/>
            <a:ext cx="3787467" cy="252243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D731DD-0596-4A46-A7AD-33786059F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3" y="4288986"/>
            <a:ext cx="3805785" cy="211181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08D844-2E6E-4FB2-9CAC-995CDDC96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48" y="4296841"/>
            <a:ext cx="3787467" cy="20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1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Tendering</a:t>
            </a:r>
            <a:r>
              <a:rPr lang="nl-NL" dirty="0"/>
              <a:t>: First 4 stages of </a:t>
            </a:r>
            <a:r>
              <a:rPr lang="nl-NL" dirty="0" err="1"/>
              <a:t>Purchasing</a:t>
            </a:r>
            <a:r>
              <a:rPr lang="nl-NL" dirty="0"/>
              <a:t> proces (COMBI: J. Telgen/S. Vaneker 2016)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856B9A-E255-43F5-8043-28B6EF39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20" y="1844824"/>
            <a:ext cx="6571456" cy="45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3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Please</a:t>
            </a:r>
            <a:r>
              <a:rPr lang="nl-NL" dirty="0"/>
              <a:t> Read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article</a:t>
            </a:r>
            <a:r>
              <a:rPr lang="nl-NL" dirty="0"/>
              <a:t>: </a:t>
            </a:r>
            <a:r>
              <a:rPr lang="nl-NL" dirty="0" err="1"/>
              <a:t>Buying</a:t>
            </a:r>
            <a:r>
              <a:rPr lang="nl-NL" dirty="0"/>
              <a:t> at a </a:t>
            </a:r>
            <a:r>
              <a:rPr lang="nl-NL" dirty="0" err="1"/>
              <a:t>Fixed</a:t>
            </a:r>
            <a:r>
              <a:rPr lang="nl-NL" dirty="0"/>
              <a:t> Price</a:t>
            </a:r>
          </a:p>
          <a:p>
            <a:r>
              <a:rPr lang="nl-NL" dirty="0"/>
              <a:t>DEAL 1 JANUARY 2016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3A0557-049D-4E66-8686-C055EF59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9477"/>
            <a:ext cx="7801200" cy="46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r>
              <a:rPr lang="nl-NL" sz="1600" dirty="0"/>
              <a:t>,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CONTRACTmanagement</a:t>
            </a:r>
            <a:r>
              <a:rPr lang="nl-NL" dirty="0"/>
              <a:t>: LAST 3 stages of </a:t>
            </a:r>
            <a:r>
              <a:rPr lang="nl-NL" dirty="0" err="1"/>
              <a:t>Purchasing</a:t>
            </a:r>
            <a:r>
              <a:rPr lang="nl-NL" dirty="0"/>
              <a:t> proces….THE FENCE (A. Goldman 2006)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D34897F-531A-4217-B57F-00E326F1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788121"/>
            <a:ext cx="7470577" cy="40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248472"/>
          </a:xfrm>
        </p:spPr>
        <p:txBody>
          <a:bodyPr/>
          <a:lstStyle/>
          <a:p>
            <a:pPr lvl="0"/>
            <a:r>
              <a:rPr lang="nl-NL" sz="1600" dirty="0"/>
              <a:t>The </a:t>
            </a:r>
            <a:r>
              <a:rPr lang="nl-NL" sz="1600" dirty="0" err="1"/>
              <a:t>easiest</a:t>
            </a:r>
            <a:r>
              <a:rPr lang="nl-NL" sz="1600" dirty="0"/>
              <a:t> Stage, but </a:t>
            </a:r>
            <a:r>
              <a:rPr lang="nl-NL" sz="1600" dirty="0" err="1"/>
              <a:t>the</a:t>
            </a:r>
            <a:r>
              <a:rPr lang="nl-NL" sz="1600" dirty="0"/>
              <a:t> most </a:t>
            </a:r>
            <a:r>
              <a:rPr lang="nl-NL" sz="1600" dirty="0" err="1"/>
              <a:t>forgotten</a:t>
            </a:r>
            <a:r>
              <a:rPr lang="nl-NL" sz="1600" dirty="0"/>
              <a:t> (</a:t>
            </a:r>
            <a:r>
              <a:rPr lang="nl-NL" sz="1600" dirty="0" err="1"/>
              <a:t>added</a:t>
            </a:r>
            <a:r>
              <a:rPr lang="nl-NL" sz="1600" dirty="0"/>
              <a:t> later in </a:t>
            </a:r>
            <a:r>
              <a:rPr lang="nl-NL" sz="1600" dirty="0" err="1"/>
              <a:t>the</a:t>
            </a:r>
            <a:r>
              <a:rPr lang="nl-NL" sz="1600" dirty="0"/>
              <a:t> model)</a:t>
            </a:r>
          </a:p>
          <a:p>
            <a:pPr lvl="0"/>
            <a:r>
              <a:rPr lang="nl-NL" sz="1600" dirty="0"/>
              <a:t>Focus: do we </a:t>
            </a:r>
            <a:r>
              <a:rPr lang="nl-NL" sz="1600" dirty="0" err="1"/>
              <a:t>really</a:t>
            </a:r>
            <a:r>
              <a:rPr lang="nl-NL" sz="1600" dirty="0"/>
              <a:t> </a:t>
            </a:r>
            <a:r>
              <a:rPr lang="nl-NL" sz="1600" dirty="0" err="1"/>
              <a:t>need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?</a:t>
            </a:r>
          </a:p>
          <a:p>
            <a:pPr lvl="0"/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perform</a:t>
            </a:r>
            <a:r>
              <a:rPr lang="nl-NL" sz="1600" dirty="0"/>
              <a:t> a </a:t>
            </a:r>
            <a:r>
              <a:rPr lang="nl-NL" sz="1600" dirty="0" err="1"/>
              <a:t>Purchasing</a:t>
            </a:r>
            <a:r>
              <a:rPr lang="nl-NL" sz="1600" dirty="0"/>
              <a:t> Proces excellent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something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don’t</a:t>
            </a:r>
            <a:r>
              <a:rPr lang="nl-NL" sz="1600" dirty="0"/>
              <a:t> </a:t>
            </a:r>
            <a:r>
              <a:rPr lang="nl-NL" sz="1600" dirty="0" err="1"/>
              <a:t>need</a:t>
            </a:r>
            <a:endParaRPr lang="nl-NL" sz="1600" dirty="0"/>
          </a:p>
          <a:p>
            <a:pPr lvl="0"/>
            <a:r>
              <a:rPr lang="nl-NL" sz="1600" dirty="0" err="1"/>
              <a:t>Students</a:t>
            </a:r>
            <a:r>
              <a:rPr lang="nl-NL" sz="1600" dirty="0"/>
              <a:t> </a:t>
            </a:r>
            <a:r>
              <a:rPr lang="nl-NL" sz="1600" dirty="0" err="1"/>
              <a:t>might</a:t>
            </a:r>
            <a:r>
              <a:rPr lang="nl-NL" sz="1600" dirty="0"/>
              <a:t> </a:t>
            </a:r>
            <a:r>
              <a:rPr lang="nl-NL" sz="1600" dirty="0" err="1"/>
              <a:t>think</a:t>
            </a:r>
            <a:r>
              <a:rPr lang="nl-NL" sz="1600" dirty="0"/>
              <a:t>: </a:t>
            </a:r>
            <a:r>
              <a:rPr lang="nl-NL" sz="1600" dirty="0" err="1"/>
              <a:t>that</a:t>
            </a:r>
            <a:r>
              <a:rPr lang="nl-NL" sz="1600" dirty="0"/>
              <a:t> </a:t>
            </a:r>
            <a:r>
              <a:rPr lang="nl-NL" sz="1600" dirty="0" err="1"/>
              <a:t>will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happen. </a:t>
            </a:r>
            <a:r>
              <a:rPr lang="nl-NL" sz="1600" dirty="0" err="1"/>
              <a:t>Please</a:t>
            </a:r>
            <a:r>
              <a:rPr lang="nl-NL" sz="1600" dirty="0"/>
              <a:t> wake up: </a:t>
            </a:r>
            <a:r>
              <a:rPr lang="nl-NL" sz="1600" dirty="0" err="1"/>
              <a:t>it</a:t>
            </a:r>
            <a:r>
              <a:rPr lang="nl-NL" sz="1600" dirty="0"/>
              <a:t> does…</a:t>
            </a:r>
          </a:p>
          <a:p>
            <a:pPr lvl="0"/>
            <a:r>
              <a:rPr lang="nl-NL" sz="1600" dirty="0" err="1"/>
              <a:t>Bridges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are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used</a:t>
            </a:r>
            <a:endParaRPr lang="nl-NL" sz="1600" dirty="0"/>
          </a:p>
          <a:p>
            <a:pPr lvl="0"/>
            <a:r>
              <a:rPr lang="nl-NL" sz="1600" dirty="0" err="1"/>
              <a:t>Products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are </a:t>
            </a:r>
            <a:r>
              <a:rPr lang="nl-NL" sz="1600" dirty="0" err="1"/>
              <a:t>available</a:t>
            </a:r>
            <a:r>
              <a:rPr lang="nl-NL" sz="1600" dirty="0"/>
              <a:t> in </a:t>
            </a:r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departments</a:t>
            </a:r>
            <a:r>
              <a:rPr lang="nl-NL" sz="1600" dirty="0"/>
              <a:t> of </a:t>
            </a:r>
            <a:r>
              <a:rPr lang="nl-NL" sz="1600" dirty="0" err="1"/>
              <a:t>an</a:t>
            </a:r>
            <a:r>
              <a:rPr lang="nl-NL" sz="1600" dirty="0"/>
              <a:t> </a:t>
            </a:r>
            <a:r>
              <a:rPr lang="nl-NL" sz="1600" dirty="0" err="1"/>
              <a:t>organization</a:t>
            </a:r>
            <a:endParaRPr lang="nl-NL" sz="1600" dirty="0"/>
          </a:p>
          <a:p>
            <a:pPr lvl="0"/>
            <a:r>
              <a:rPr lang="nl-NL" sz="1600" dirty="0"/>
              <a:t>We </a:t>
            </a:r>
            <a:r>
              <a:rPr lang="nl-NL" sz="1600" dirty="0" err="1"/>
              <a:t>buy</a:t>
            </a:r>
            <a:r>
              <a:rPr lang="nl-NL" sz="1600" dirty="0"/>
              <a:t> </a:t>
            </a:r>
            <a:r>
              <a:rPr lang="nl-NL" sz="1600" dirty="0" err="1"/>
              <a:t>too</a:t>
            </a:r>
            <a:r>
              <a:rPr lang="nl-NL" sz="1600" dirty="0"/>
              <a:t> </a:t>
            </a:r>
            <a:r>
              <a:rPr lang="nl-NL" sz="1600" dirty="0" err="1"/>
              <a:t>much</a:t>
            </a:r>
            <a:r>
              <a:rPr lang="nl-NL" sz="1600" dirty="0"/>
              <a:t>: </a:t>
            </a:r>
            <a:r>
              <a:rPr lang="nl-NL" sz="1600" dirty="0" err="1"/>
              <a:t>better</a:t>
            </a:r>
            <a:r>
              <a:rPr lang="nl-NL" sz="1600" dirty="0"/>
              <a:t> safe </a:t>
            </a:r>
            <a:r>
              <a:rPr lang="nl-NL" sz="1600" dirty="0" err="1"/>
              <a:t>than</a:t>
            </a:r>
            <a:r>
              <a:rPr lang="nl-NL" sz="1600" dirty="0"/>
              <a:t> sorry</a:t>
            </a:r>
          </a:p>
          <a:p>
            <a:pPr lvl="0"/>
            <a:r>
              <a:rPr lang="nl-NL" sz="1600" dirty="0"/>
              <a:t>Hobby-</a:t>
            </a:r>
            <a:r>
              <a:rPr lang="nl-NL" sz="1600" dirty="0" err="1"/>
              <a:t>buying</a:t>
            </a:r>
            <a:r>
              <a:rPr lang="nl-NL" sz="1600" dirty="0"/>
              <a:t>: IT-professionals are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fanatic</a:t>
            </a:r>
            <a:r>
              <a:rPr lang="nl-NL" sz="1600" dirty="0"/>
              <a:t> in </a:t>
            </a:r>
            <a:r>
              <a:rPr lang="nl-NL" sz="1600" dirty="0" err="1"/>
              <a:t>specifying</a:t>
            </a:r>
            <a:r>
              <a:rPr lang="nl-NL" sz="1600" dirty="0"/>
              <a:t> (</a:t>
            </a:r>
            <a:r>
              <a:rPr lang="nl-NL" sz="1600" dirty="0" err="1"/>
              <a:t>the</a:t>
            </a:r>
            <a:r>
              <a:rPr lang="nl-NL" sz="1600" dirty="0"/>
              <a:t>-</a:t>
            </a:r>
            <a:r>
              <a:rPr lang="nl-NL" sz="1600" dirty="0" err="1"/>
              <a:t>only</a:t>
            </a:r>
            <a:r>
              <a:rPr lang="nl-NL" sz="1600" dirty="0"/>
              <a:t>-way-is-up-</a:t>
            </a:r>
            <a:r>
              <a:rPr lang="nl-NL" sz="1600" dirty="0" err="1"/>
              <a:t>principle</a:t>
            </a:r>
            <a:r>
              <a:rPr lang="nl-NL" sz="1600" dirty="0"/>
              <a:t>)</a:t>
            </a:r>
          </a:p>
          <a:p>
            <a:pPr lvl="0"/>
            <a:r>
              <a:rPr lang="nl-NL" sz="1600" dirty="0" err="1"/>
              <a:t>Not-buying</a:t>
            </a:r>
            <a:r>
              <a:rPr lang="nl-NL" sz="1600" dirty="0"/>
              <a:t> or </a:t>
            </a:r>
            <a:r>
              <a:rPr lang="nl-NL" sz="1600" dirty="0" err="1"/>
              <a:t>less</a:t>
            </a:r>
            <a:r>
              <a:rPr lang="nl-NL" sz="1600" dirty="0"/>
              <a:t> </a:t>
            </a:r>
            <a:r>
              <a:rPr lang="nl-NL" sz="1600" dirty="0" err="1"/>
              <a:t>buying</a:t>
            </a:r>
            <a:r>
              <a:rPr lang="nl-NL" sz="1600" dirty="0"/>
              <a:t> (</a:t>
            </a:r>
            <a:r>
              <a:rPr lang="nl-NL" sz="1600" dirty="0" err="1"/>
              <a:t>quality</a:t>
            </a:r>
            <a:r>
              <a:rPr lang="nl-NL" sz="1600" dirty="0"/>
              <a:t> or </a:t>
            </a:r>
            <a:r>
              <a:rPr lang="nl-NL" sz="1600" dirty="0" err="1"/>
              <a:t>numbers</a:t>
            </a:r>
            <a:r>
              <a:rPr lang="nl-NL" sz="1600" dirty="0"/>
              <a:t>) </a:t>
            </a:r>
            <a:r>
              <a:rPr lang="nl-NL" sz="1600" dirty="0" err="1"/>
              <a:t>could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best </a:t>
            </a:r>
            <a:r>
              <a:rPr lang="nl-NL" sz="1600" dirty="0" err="1"/>
              <a:t>Procurement</a:t>
            </a:r>
            <a:r>
              <a:rPr lang="nl-NL" sz="1600" dirty="0"/>
              <a:t> </a:t>
            </a:r>
            <a:r>
              <a:rPr lang="nl-NL" sz="1600" dirty="0" err="1"/>
              <a:t>decission</a:t>
            </a:r>
            <a:r>
              <a:rPr lang="nl-NL" sz="1600" dirty="0"/>
              <a:t> </a:t>
            </a:r>
            <a:r>
              <a:rPr lang="nl-NL" sz="1600" dirty="0" err="1"/>
              <a:t>after</a:t>
            </a:r>
            <a:r>
              <a:rPr lang="nl-NL" sz="1600" dirty="0"/>
              <a:t> </a:t>
            </a:r>
            <a:r>
              <a:rPr lang="nl-NL" sz="1600" dirty="0" err="1"/>
              <a:t>this</a:t>
            </a:r>
            <a:r>
              <a:rPr lang="nl-NL" sz="1600" dirty="0"/>
              <a:t> stage</a:t>
            </a:r>
          </a:p>
          <a:p>
            <a:pPr lvl="0"/>
            <a:r>
              <a:rPr lang="nl-NL" sz="1600" dirty="0"/>
              <a:t>Just keep in mind but </a:t>
            </a:r>
            <a:r>
              <a:rPr lang="nl-NL" sz="1600" dirty="0" err="1"/>
              <a:t>Procurement</a:t>
            </a:r>
            <a:r>
              <a:rPr lang="nl-NL" sz="1600" dirty="0"/>
              <a:t> is </a:t>
            </a:r>
            <a:r>
              <a:rPr lang="nl-NL" sz="1600" dirty="0" err="1"/>
              <a:t>too</a:t>
            </a:r>
            <a:r>
              <a:rPr lang="nl-NL" sz="1600" dirty="0"/>
              <a:t> </a:t>
            </a:r>
            <a:r>
              <a:rPr lang="nl-NL" sz="1600" dirty="0" err="1"/>
              <a:t>much</a:t>
            </a:r>
            <a:r>
              <a:rPr lang="nl-NL" sz="1600" dirty="0"/>
              <a:t> </a:t>
            </a:r>
            <a:r>
              <a:rPr lang="nl-NL" sz="1600" dirty="0" err="1"/>
              <a:t>fun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end </a:t>
            </a:r>
            <a:r>
              <a:rPr lang="nl-NL" sz="1600" dirty="0" err="1"/>
              <a:t>it</a:t>
            </a:r>
            <a:r>
              <a:rPr lang="nl-NL" sz="1600" dirty="0"/>
              <a:t> here, </a:t>
            </a:r>
            <a:r>
              <a:rPr lang="nl-NL" sz="1600" b="1" dirty="0" err="1"/>
              <a:t>so</a:t>
            </a:r>
            <a:r>
              <a:rPr lang="nl-NL" sz="1600" b="1" dirty="0"/>
              <a:t> </a:t>
            </a:r>
            <a:r>
              <a:rPr lang="nl-NL" sz="1600" b="1" dirty="0" err="1"/>
              <a:t>let’s</a:t>
            </a:r>
            <a:r>
              <a:rPr lang="nl-NL" sz="1600" b="1" dirty="0"/>
              <a:t> </a:t>
            </a:r>
            <a:r>
              <a:rPr lang="nl-NL" sz="1600" b="1" dirty="0" err="1"/>
              <a:t>buy</a:t>
            </a:r>
            <a:r>
              <a:rPr lang="nl-NL" sz="1600" dirty="0"/>
              <a:t>!</a:t>
            </a:r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Stage 1 </a:t>
            </a:r>
            <a:r>
              <a:rPr lang="nl-NL" dirty="0" err="1"/>
              <a:t>demand</a:t>
            </a:r>
            <a:r>
              <a:rPr lang="nl-NL" dirty="0"/>
              <a:t>: do we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?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03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2006: </a:t>
            </a:r>
            <a:r>
              <a:rPr lang="nl-NL" sz="1600" b="1" dirty="0" err="1"/>
              <a:t>the</a:t>
            </a:r>
            <a:r>
              <a:rPr lang="nl-NL" sz="1600" b="1" dirty="0"/>
              <a:t> </a:t>
            </a:r>
            <a:r>
              <a:rPr lang="nl-NL" sz="1600" b="1" dirty="0" err="1"/>
              <a:t>tendering</a:t>
            </a:r>
            <a:r>
              <a:rPr lang="nl-NL" sz="1600" b="1" dirty="0"/>
              <a:t> of ... A4 Print &amp; Copy Paper… (5 </a:t>
            </a:r>
            <a:r>
              <a:rPr lang="nl-NL" sz="1600" b="1" dirty="0" err="1"/>
              <a:t>Contracting</a:t>
            </a:r>
            <a:r>
              <a:rPr lang="nl-NL" sz="1600" b="1" dirty="0"/>
              <a:t> </a:t>
            </a:r>
            <a:r>
              <a:rPr lang="nl-NL" sz="1600" b="1" dirty="0" err="1"/>
              <a:t>Authorities</a:t>
            </a:r>
            <a:r>
              <a:rPr lang="nl-NL" sz="1600" b="1" dirty="0"/>
              <a:t>)</a:t>
            </a:r>
          </a:p>
          <a:p>
            <a:pPr marL="0" indent="0">
              <a:buNone/>
            </a:pPr>
            <a:r>
              <a:rPr lang="nl-NL" sz="1600" b="1" dirty="0" err="1"/>
              <a:t>Spend</a:t>
            </a:r>
            <a:r>
              <a:rPr lang="nl-NL" sz="1600" b="1" dirty="0"/>
              <a:t> </a:t>
            </a:r>
            <a:r>
              <a:rPr lang="nl-NL" sz="1600" b="1" dirty="0" err="1"/>
              <a:t>yearly</a:t>
            </a:r>
            <a:r>
              <a:rPr lang="nl-NL" sz="1600" b="1" dirty="0"/>
              <a:t> 50K (5 </a:t>
            </a:r>
            <a:r>
              <a:rPr lang="nl-NL" sz="1600" b="1" dirty="0" err="1"/>
              <a:t>CA’s</a:t>
            </a:r>
            <a:r>
              <a:rPr lang="nl-NL" sz="1600" b="1" dirty="0"/>
              <a:t> 250K)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Stage 2 </a:t>
            </a:r>
            <a:r>
              <a:rPr lang="nl-NL" dirty="0" err="1"/>
              <a:t>Specifying</a:t>
            </a:r>
            <a:r>
              <a:rPr lang="nl-NL" dirty="0"/>
              <a:t>: My first “</a:t>
            </a:r>
            <a:r>
              <a:rPr lang="nl-NL" dirty="0" err="1"/>
              <a:t>little</a:t>
            </a:r>
            <a:r>
              <a:rPr lang="nl-NL" dirty="0"/>
              <a:t>” Tender (even </a:t>
            </a:r>
            <a:r>
              <a:rPr lang="nl-NL" dirty="0" err="1"/>
              <a:t>simple</a:t>
            </a:r>
            <a:r>
              <a:rPr lang="nl-NL" dirty="0"/>
              <a:t> copy paper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complex)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A192EA5-E141-43DF-BC26-0AA74A56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2800"/>
            <a:ext cx="4968551" cy="32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8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4392488"/>
          </a:xfrm>
        </p:spPr>
        <p:txBody>
          <a:bodyPr/>
          <a:lstStyle/>
          <a:p>
            <a:pPr lvl="0"/>
            <a:r>
              <a:rPr lang="nl-NL" sz="1600" b="1" dirty="0"/>
              <a:t>Financial Management</a:t>
            </a:r>
            <a:r>
              <a:rPr lang="nl-NL" sz="1600" dirty="0"/>
              <a:t>: commodity </a:t>
            </a:r>
            <a:r>
              <a:rPr lang="nl-NL" sz="1600" dirty="0" err="1"/>
              <a:t>good</a:t>
            </a:r>
            <a:r>
              <a:rPr lang="nl-NL" sz="1600" dirty="0"/>
              <a:t> </a:t>
            </a:r>
            <a:r>
              <a:rPr lang="nl-NL" sz="1600" dirty="0" err="1"/>
              <a:t>so</a:t>
            </a:r>
            <a:r>
              <a:rPr lang="nl-NL" sz="1600" dirty="0"/>
              <a:t> as </a:t>
            </a:r>
            <a:r>
              <a:rPr lang="nl-NL" sz="1600" dirty="0" err="1"/>
              <a:t>cheap</a:t>
            </a:r>
            <a:r>
              <a:rPr lang="nl-NL" sz="1600" dirty="0"/>
              <a:t> as </a:t>
            </a:r>
            <a:r>
              <a:rPr lang="nl-NL" sz="1600" dirty="0" err="1"/>
              <a:t>possible</a:t>
            </a:r>
            <a:r>
              <a:rPr lang="nl-NL" sz="1600" dirty="0"/>
              <a:t> (</a:t>
            </a:r>
            <a:r>
              <a:rPr lang="nl-NL" sz="1600" dirty="0" err="1"/>
              <a:t>maybe</a:t>
            </a:r>
            <a:r>
              <a:rPr lang="nl-NL" sz="1600" dirty="0"/>
              <a:t> </a:t>
            </a:r>
            <a:r>
              <a:rPr lang="nl-NL" sz="1600" dirty="0" err="1"/>
              <a:t>profit</a:t>
            </a:r>
            <a:r>
              <a:rPr lang="nl-NL" sz="1600" dirty="0"/>
              <a:t>?)</a:t>
            </a:r>
          </a:p>
          <a:p>
            <a:pPr lvl="0"/>
            <a:r>
              <a:rPr lang="nl-NL" sz="1600" b="1" dirty="0"/>
              <a:t>Facility Management</a:t>
            </a:r>
            <a:r>
              <a:rPr lang="nl-NL" sz="1600" dirty="0"/>
              <a:t>: no </a:t>
            </a:r>
            <a:r>
              <a:rPr lang="nl-NL" sz="1600" dirty="0" err="1"/>
              <a:t>problems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copy machines</a:t>
            </a:r>
          </a:p>
          <a:p>
            <a:pPr lvl="0"/>
            <a:r>
              <a:rPr lang="nl-NL" sz="1600" b="1" dirty="0"/>
              <a:t>The </a:t>
            </a:r>
            <a:r>
              <a:rPr lang="nl-NL" sz="1600" b="1" dirty="0" err="1"/>
              <a:t>Archives</a:t>
            </a:r>
            <a:r>
              <a:rPr lang="nl-NL" sz="1600" dirty="0"/>
              <a:t>: </a:t>
            </a:r>
            <a:r>
              <a:rPr lang="nl-NL" sz="1600" dirty="0" err="1"/>
              <a:t>quality</a:t>
            </a:r>
            <a:r>
              <a:rPr lang="nl-NL" sz="1600" dirty="0"/>
              <a:t> </a:t>
            </a:r>
            <a:r>
              <a:rPr lang="nl-NL" sz="1600" dirty="0" err="1"/>
              <a:t>should</a:t>
            </a:r>
            <a:r>
              <a:rPr lang="nl-NL" sz="1600" dirty="0"/>
              <a:t> at </a:t>
            </a:r>
            <a:r>
              <a:rPr lang="nl-NL" sz="1600" dirty="0" err="1"/>
              <a:t>least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guaranteed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200years….</a:t>
            </a:r>
          </a:p>
          <a:p>
            <a:pPr lvl="0"/>
            <a:r>
              <a:rPr lang="nl-NL" sz="1600" b="1" dirty="0" err="1"/>
              <a:t>Sustainability</a:t>
            </a:r>
            <a:r>
              <a:rPr lang="nl-NL" sz="1600" b="1" dirty="0"/>
              <a:t> management</a:t>
            </a:r>
            <a:r>
              <a:rPr lang="nl-NL" sz="1600" dirty="0"/>
              <a:t>: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least</a:t>
            </a:r>
            <a:r>
              <a:rPr lang="nl-NL" sz="1600" dirty="0"/>
              <a:t> </a:t>
            </a:r>
            <a:r>
              <a:rPr lang="nl-NL" sz="1600" dirty="0" err="1"/>
              <a:t>grammes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as </a:t>
            </a:r>
            <a:r>
              <a:rPr lang="nl-NL" sz="1600" dirty="0" err="1"/>
              <a:t>grey</a:t>
            </a:r>
            <a:r>
              <a:rPr lang="nl-NL" sz="1600" dirty="0"/>
              <a:t> as </a:t>
            </a:r>
            <a:r>
              <a:rPr lang="nl-NL" sz="1600" dirty="0" err="1"/>
              <a:t>possible</a:t>
            </a:r>
            <a:r>
              <a:rPr lang="nl-NL" sz="1600" dirty="0"/>
              <a:t> (PR)</a:t>
            </a:r>
          </a:p>
          <a:p>
            <a:pPr lvl="0"/>
            <a:r>
              <a:rPr lang="nl-NL" sz="1600" b="1" dirty="0"/>
              <a:t>Communications:</a:t>
            </a:r>
            <a:r>
              <a:rPr lang="nl-NL" sz="1600" dirty="0"/>
              <a:t> </a:t>
            </a:r>
            <a:r>
              <a:rPr lang="nl-NL" sz="1600" dirty="0" err="1"/>
              <a:t>thick</a:t>
            </a:r>
            <a:r>
              <a:rPr lang="nl-NL" sz="1600" dirty="0"/>
              <a:t> paper </a:t>
            </a:r>
            <a:r>
              <a:rPr lang="nl-NL" sz="1600" dirty="0" err="1"/>
              <a:t>and</a:t>
            </a:r>
            <a:r>
              <a:rPr lang="nl-NL" sz="1600" dirty="0"/>
              <a:t> as </a:t>
            </a:r>
            <a:r>
              <a:rPr lang="nl-NL" sz="1600" dirty="0" err="1"/>
              <a:t>white</a:t>
            </a:r>
            <a:r>
              <a:rPr lang="nl-NL" sz="1600" dirty="0"/>
              <a:t> as </a:t>
            </a:r>
            <a:r>
              <a:rPr lang="nl-NL" sz="1600" dirty="0" err="1"/>
              <a:t>possible</a:t>
            </a:r>
            <a:r>
              <a:rPr lang="nl-NL" sz="1600" dirty="0"/>
              <a:t> (</a:t>
            </a:r>
            <a:r>
              <a:rPr lang="nl-NL" sz="1600" dirty="0" err="1"/>
              <a:t>also</a:t>
            </a:r>
            <a:r>
              <a:rPr lang="nl-NL" sz="1600" dirty="0"/>
              <a:t> PR….)</a:t>
            </a:r>
          </a:p>
          <a:p>
            <a:pPr lvl="0"/>
            <a:r>
              <a:rPr lang="nl-NL" sz="1600" b="1" dirty="0" err="1"/>
              <a:t>Purchasing</a:t>
            </a:r>
            <a:r>
              <a:rPr lang="nl-NL" sz="1600" dirty="0"/>
              <a:t> (me): </a:t>
            </a:r>
            <a:r>
              <a:rPr lang="nl-NL" sz="1600" dirty="0" err="1"/>
              <a:t>according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tender-</a:t>
            </a:r>
            <a:r>
              <a:rPr lang="nl-NL" sz="1600" dirty="0" err="1"/>
              <a:t>law</a:t>
            </a:r>
            <a:r>
              <a:rPr lang="nl-NL" sz="1600" dirty="0"/>
              <a:t>: European Tender Procedure</a:t>
            </a:r>
          </a:p>
          <a:p>
            <a:pPr lvl="0"/>
            <a:r>
              <a:rPr lang="nl-NL" sz="1600" b="1" dirty="0"/>
              <a:t>The </a:t>
            </a:r>
            <a:r>
              <a:rPr lang="nl-NL" sz="1600" b="1" dirty="0" err="1"/>
              <a:t>Jurists</a:t>
            </a:r>
            <a:r>
              <a:rPr lang="nl-NL" sz="1600" dirty="0"/>
              <a:t>: no </a:t>
            </a:r>
            <a:r>
              <a:rPr lang="nl-NL" sz="1600" dirty="0" err="1"/>
              <a:t>interpretation</a:t>
            </a:r>
            <a:r>
              <a:rPr lang="nl-NL" sz="1600" dirty="0"/>
              <a:t> </a:t>
            </a:r>
            <a:r>
              <a:rPr lang="nl-NL" sz="1600" dirty="0" err="1"/>
              <a:t>problems</a:t>
            </a:r>
            <a:r>
              <a:rPr lang="nl-NL" sz="1600" dirty="0"/>
              <a:t>: </a:t>
            </a:r>
            <a:r>
              <a:rPr lang="nl-NL" sz="1600" dirty="0" err="1"/>
              <a:t>specifications</a:t>
            </a:r>
            <a:r>
              <a:rPr lang="nl-NL" sz="1600" dirty="0"/>
              <a:t> as Black/White </a:t>
            </a:r>
            <a:r>
              <a:rPr lang="nl-NL" sz="1600" dirty="0" err="1"/>
              <a:t>possible</a:t>
            </a:r>
            <a:endParaRPr lang="nl-NL" sz="1600" dirty="0"/>
          </a:p>
          <a:p>
            <a:pPr lvl="0"/>
            <a:r>
              <a:rPr lang="nl-NL" sz="1600" b="1" dirty="0" err="1"/>
              <a:t>Owner</a:t>
            </a:r>
            <a:r>
              <a:rPr lang="nl-NL" sz="1600" b="1" dirty="0"/>
              <a:t> of Paper budget</a:t>
            </a:r>
            <a:r>
              <a:rPr lang="nl-NL" sz="1600" dirty="0"/>
              <a:t>: Does </a:t>
            </a:r>
            <a:r>
              <a:rPr lang="nl-NL" sz="1600" dirty="0" err="1"/>
              <a:t>not</a:t>
            </a:r>
            <a:r>
              <a:rPr lang="nl-NL" sz="1600" dirty="0"/>
              <a:t> like </a:t>
            </a:r>
            <a:r>
              <a:rPr lang="nl-NL" sz="1600" dirty="0" err="1"/>
              <a:t>the</a:t>
            </a:r>
            <a:r>
              <a:rPr lang="nl-NL" sz="1600" dirty="0"/>
              <a:t> European Procedure: </a:t>
            </a:r>
            <a:r>
              <a:rPr lang="nl-NL" sz="1600" dirty="0" err="1"/>
              <a:t>too</a:t>
            </a:r>
            <a:r>
              <a:rPr lang="nl-NL" sz="1600" dirty="0"/>
              <a:t> </a:t>
            </a:r>
            <a:r>
              <a:rPr lang="nl-NL" sz="1600" dirty="0" err="1"/>
              <a:t>bureaucratic</a:t>
            </a:r>
            <a:endParaRPr lang="nl-NL" sz="1600" dirty="0"/>
          </a:p>
          <a:p>
            <a:pPr lvl="0"/>
            <a:r>
              <a:rPr lang="nl-NL" sz="1600" b="1" dirty="0" err="1"/>
              <a:t>Owner</a:t>
            </a:r>
            <a:r>
              <a:rPr lang="nl-NL" sz="1600" b="1" dirty="0"/>
              <a:t> of Paper budget</a:t>
            </a:r>
            <a:r>
              <a:rPr lang="nl-NL" sz="1600" dirty="0"/>
              <a:t>: </a:t>
            </a:r>
            <a:r>
              <a:rPr lang="nl-NL" sz="1600" dirty="0" err="1"/>
              <a:t>our</a:t>
            </a:r>
            <a:r>
              <a:rPr lang="nl-NL" sz="1600" dirty="0"/>
              <a:t> </a:t>
            </a:r>
            <a:r>
              <a:rPr lang="nl-NL" sz="1600" dirty="0" err="1"/>
              <a:t>own</a:t>
            </a:r>
            <a:r>
              <a:rPr lang="nl-NL" sz="1600" dirty="0"/>
              <a:t> 50K is low </a:t>
            </a:r>
            <a:r>
              <a:rPr lang="nl-NL" sz="1600" dirty="0" err="1"/>
              <a:t>enough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3-on-1 procedure</a:t>
            </a:r>
          </a:p>
          <a:p>
            <a:pPr lvl="0"/>
            <a:r>
              <a:rPr lang="nl-NL" sz="1600" b="1" dirty="0"/>
              <a:t>Board of </a:t>
            </a:r>
            <a:r>
              <a:rPr lang="nl-NL" sz="1600" b="1" dirty="0" err="1"/>
              <a:t>collaboration</a:t>
            </a:r>
            <a:r>
              <a:rPr lang="nl-NL" sz="1600" b="1" dirty="0"/>
              <a:t> 5 </a:t>
            </a:r>
            <a:r>
              <a:rPr lang="nl-NL" sz="1600" b="1" dirty="0" err="1"/>
              <a:t>City’s</a:t>
            </a:r>
            <a:r>
              <a:rPr lang="nl-NL" sz="1600" dirty="0"/>
              <a:t>: More Volume, </a:t>
            </a:r>
            <a:r>
              <a:rPr lang="nl-NL" sz="1600" dirty="0" err="1"/>
              <a:t>Better</a:t>
            </a:r>
            <a:r>
              <a:rPr lang="nl-NL" sz="1600" dirty="0"/>
              <a:t> Price.</a:t>
            </a:r>
          </a:p>
          <a:p>
            <a:pPr lvl="0"/>
            <a:r>
              <a:rPr lang="nl-NL" sz="1600" b="1" dirty="0"/>
              <a:t>The </a:t>
            </a:r>
            <a:r>
              <a:rPr lang="nl-NL" sz="1600" b="1" dirty="0" err="1"/>
              <a:t>other</a:t>
            </a:r>
            <a:r>
              <a:rPr lang="nl-NL" sz="1600" b="1" dirty="0"/>
              <a:t> 4 </a:t>
            </a:r>
            <a:r>
              <a:rPr lang="nl-NL" sz="1600" b="1" dirty="0" err="1"/>
              <a:t>City’s</a:t>
            </a:r>
            <a:r>
              <a:rPr lang="nl-NL" sz="1600" dirty="0"/>
              <a:t>: different </a:t>
            </a:r>
            <a:r>
              <a:rPr lang="nl-NL" sz="1600" dirty="0" err="1"/>
              <a:t>specifications</a:t>
            </a:r>
            <a:r>
              <a:rPr lang="nl-NL" sz="1600" dirty="0"/>
              <a:t> on </a:t>
            </a:r>
            <a:r>
              <a:rPr lang="nl-NL" sz="1600" dirty="0" err="1"/>
              <a:t>certain</a:t>
            </a:r>
            <a:r>
              <a:rPr lang="nl-NL" sz="1600" dirty="0"/>
              <a:t> </a:t>
            </a:r>
            <a:r>
              <a:rPr lang="nl-NL" sz="1600" dirty="0" err="1"/>
              <a:t>demands</a:t>
            </a:r>
            <a:r>
              <a:rPr lang="nl-NL" sz="1600" dirty="0"/>
              <a:t>!</a:t>
            </a:r>
          </a:p>
          <a:p>
            <a:pPr lvl="0"/>
            <a:r>
              <a:rPr lang="nl-NL" sz="1600" dirty="0"/>
              <a:t>Summary: </a:t>
            </a:r>
            <a:r>
              <a:rPr lang="nl-NL" b="1" i="1" dirty="0"/>
              <a:t>conflict of </a:t>
            </a:r>
            <a:r>
              <a:rPr lang="nl-NL" b="1" i="1" dirty="0" err="1"/>
              <a:t>interests</a:t>
            </a:r>
            <a:endParaRPr lang="nl-NL" b="1" i="1" dirty="0"/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/>
            <a:endParaRPr lang="nl-NL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20-09-2019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THE ART &amp; SCIENCE OF TENDERING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 lot of </a:t>
            </a:r>
            <a:r>
              <a:rPr lang="nl-NL" dirty="0" err="1"/>
              <a:t>collegues</a:t>
            </a:r>
            <a:r>
              <a:rPr lang="nl-NL" dirty="0"/>
              <a:t> </a:t>
            </a:r>
            <a:r>
              <a:rPr lang="nl-NL" dirty="0" err="1"/>
              <a:t>wantED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specify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: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833330"/>
      </p:ext>
    </p:extLst>
  </p:cSld>
  <p:clrMapOvr>
    <a:masterClrMapping/>
  </p:clrMapOvr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UT_NL</Template>
  <TotalTime>1199</TotalTime>
  <Words>1376</Words>
  <Application>Microsoft Office PowerPoint</Application>
  <PresentationFormat>Diavoorstelling (4:3)</PresentationFormat>
  <Paragraphs>202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Wingdings</vt:lpstr>
      <vt:lpstr>UT_NL</vt:lpstr>
      <vt:lpstr>The  Art &amp; Science of Tendering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Significant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Jan Telgen</dc:creator>
  <cp:lastModifiedBy>Sem Vaneker</cp:lastModifiedBy>
  <cp:revision>180</cp:revision>
  <dcterms:created xsi:type="dcterms:W3CDTF">2010-06-27T18:55:45Z</dcterms:created>
  <dcterms:modified xsi:type="dcterms:W3CDTF">2019-09-15T18:05:03Z</dcterms:modified>
</cp:coreProperties>
</file>